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3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4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5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6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7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8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9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0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11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12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13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14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15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16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17.xml" ContentType="application/vnd.openxmlformats-officedocument.presentationml.notesSlid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18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19.xml" ContentType="application/vnd.openxmlformats-officedocument.presentationml.notesSlid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20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21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22.xml" ContentType="application/vnd.openxmlformats-officedocument.presentationml.notesSl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23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notesSlides/notesSlide24.xml" ContentType="application/vnd.openxmlformats-officedocument.presentationml.notesSlide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notesSlides/notesSlide25.xml" ContentType="application/vnd.openxmlformats-officedocument.presentationml.notesSlid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notesSlides/notesSlide26.xml" ContentType="application/vnd.openxmlformats-officedocument.presentationml.notesSlide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27.xml" ContentType="application/vnd.openxmlformats-officedocument.presentationml.notesSl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28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notesSlides/notesSlide29.xml" ContentType="application/vnd.openxmlformats-officedocument.presentationml.notesSlid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notesSlides/notesSlide30.xml" ContentType="application/vnd.openxmlformats-officedocument.presentationml.notesSlide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notesSlides/notesSlide31.xml" ContentType="application/vnd.openxmlformats-officedocument.presentationml.notesSlide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notesSlides/notesSlide32.xml" ContentType="application/vnd.openxmlformats-officedocument.presentationml.notesSlide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notesSlides/notesSlide33.xml" ContentType="application/vnd.openxmlformats-officedocument.presentationml.notesSlide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notesSlides/notesSlide34.xml" ContentType="application/vnd.openxmlformats-officedocument.presentationml.notesSlide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notesSlides/notesSlide35.xml" ContentType="application/vnd.openxmlformats-officedocument.presentationml.notesSlide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notesSlides/notesSlide36.xml" ContentType="application/vnd.openxmlformats-officedocument.presentationml.notesSlide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43"/>
  </p:notesMasterIdLst>
  <p:sldIdLst>
    <p:sldId id="257" r:id="rId2"/>
    <p:sldId id="288" r:id="rId3"/>
    <p:sldId id="258" r:id="rId4"/>
    <p:sldId id="262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3" r:id="rId23"/>
    <p:sldId id="284" r:id="rId24"/>
    <p:sldId id="281" r:id="rId25"/>
    <p:sldId id="282" r:id="rId26"/>
    <p:sldId id="285" r:id="rId27"/>
    <p:sldId id="286" r:id="rId28"/>
    <p:sldId id="287" r:id="rId29"/>
    <p:sldId id="290" r:id="rId30"/>
    <p:sldId id="289" r:id="rId31"/>
    <p:sldId id="296" r:id="rId32"/>
    <p:sldId id="297" r:id="rId33"/>
    <p:sldId id="298" r:id="rId34"/>
    <p:sldId id="299" r:id="rId35"/>
    <p:sldId id="295" r:id="rId36"/>
    <p:sldId id="300" r:id="rId37"/>
    <p:sldId id="291" r:id="rId38"/>
    <p:sldId id="292" r:id="rId39"/>
    <p:sldId id="293" r:id="rId40"/>
    <p:sldId id="294" r:id="rId41"/>
    <p:sldId id="261" r:id="rId42"/>
  </p:sldIdLst>
  <p:sldSz cx="9144000" cy="6858000" type="screen4x3"/>
  <p:notesSz cx="6858000" cy="9144000"/>
  <p:custDataLst>
    <p:tags r:id="rId44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F46262"/>
    <a:srgbClr val="663300"/>
    <a:srgbClr val="FFCC00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46" autoAdjust="0"/>
    <p:restoredTop sz="94660"/>
  </p:normalViewPr>
  <p:slideViewPr>
    <p:cSldViewPr>
      <p:cViewPr varScale="1">
        <p:scale>
          <a:sx n="103" d="100"/>
          <a:sy n="103" d="100"/>
        </p:scale>
        <p:origin x="1782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43AD0F-30BA-40C3-841E-4CF781E353A1}" type="datetimeFigureOut">
              <a:rPr lang="ko-KR" altLang="en-US" smtClean="0"/>
              <a:t>19-08-01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11236F-FC7A-486C-91F3-6F5324B517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870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데이터는 어디에나 존재합니다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실제로 현존하는 디지털 데이터의 양은 급속도로 증가하고 있으며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년에는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180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제타바이트까지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증가한다고 예상하고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그러나 이 많은 데이터들은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최근에서야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인사이트를 찾기 위한 분석에 활용되고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이것이 바로 더욱 더 많은 기업들이 데이터를 의미 있게 만들 수 있는 기관과 전문가를 찾는 이유입니다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1236F-FC7A-486C-91F3-6F5324B5176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828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1236F-FC7A-486C-91F3-6F5324B5176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126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1236F-FC7A-486C-91F3-6F5324B5176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0953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1236F-FC7A-486C-91F3-6F5324B5176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232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1236F-FC7A-486C-91F3-6F5324B5176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0949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1236F-FC7A-486C-91F3-6F5324B5176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063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1236F-FC7A-486C-91F3-6F5324B5176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5248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1236F-FC7A-486C-91F3-6F5324B5176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647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1236F-FC7A-486C-91F3-6F5324B5176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5344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1236F-FC7A-486C-91F3-6F5324B5176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3143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1236F-FC7A-486C-91F3-6F5324B5176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162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간단히 말해서 데이터 과학이란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데이터로부터 정보와 인사이트를 추출하려고 할 때 사용되는 기술들의 포괄적 용어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1236F-FC7A-486C-91F3-6F5324B5176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2883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1236F-FC7A-486C-91F3-6F5324B5176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1802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1236F-FC7A-486C-91F3-6F5324B5176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6244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1236F-FC7A-486C-91F3-6F5324B5176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527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1236F-FC7A-486C-91F3-6F5324B5176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5933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1236F-FC7A-486C-91F3-6F5324B5176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5823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1236F-FC7A-486C-91F3-6F5324B5176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2443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광고</a:t>
            </a:r>
            <a:r>
              <a:rPr lang="en-US" altLang="ko-KR" dirty="0"/>
              <a:t>, </a:t>
            </a:r>
            <a:r>
              <a:rPr lang="ko-KR" altLang="en-US" dirty="0"/>
              <a:t>영업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11236F-FC7A-486C-91F3-6F5324B5176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22322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광고</a:t>
            </a:r>
            <a:r>
              <a:rPr lang="en-US" altLang="ko-KR" dirty="0"/>
              <a:t>, </a:t>
            </a:r>
            <a:r>
              <a:rPr lang="ko-KR" altLang="en-US" dirty="0"/>
              <a:t>영업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11236F-FC7A-486C-91F3-6F5324B5176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39422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11236F-FC7A-486C-91F3-6F5324B5176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41384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11236F-FC7A-486C-91F3-6F5324B5176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4138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빅데이터의 처리는 집계되거나 조직되지 않은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로데이터로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시작되며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단일 컴퓨터의 메모리에 저장하는 것은 거의 불가능합니다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1236F-FC7A-486C-91F3-6F5324B5176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3140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11236F-FC7A-486C-91F3-6F5324B5176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38415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11236F-FC7A-486C-91F3-6F5324B5176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42476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11236F-FC7A-486C-91F3-6F5324B5176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82337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11236F-FC7A-486C-91F3-6F5324B5176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3476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11236F-FC7A-486C-91F3-6F5324B5176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70318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11236F-FC7A-486C-91F3-6F5324B5176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15603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11236F-FC7A-486C-91F3-6F5324B5176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121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빅데이터의 처리는 집계되거나 조직되지 않은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로데이터로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시작되며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단일 컴퓨터의 메모리에 저장하는 것은 거의 불가능합니다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1236F-FC7A-486C-91F3-6F5324B5176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494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1236F-FC7A-486C-91F3-6F5324B5176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826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1236F-FC7A-486C-91F3-6F5324B5176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394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1236F-FC7A-486C-91F3-6F5324B5176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853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1236F-FC7A-486C-91F3-6F5324B5176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19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1236F-FC7A-486C-91F3-6F5324B5176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442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3FE7-92A8-4FE6-816B-6C202DF03FFA}" type="datetimeFigureOut">
              <a:rPr lang="ko-KR" altLang="en-US" smtClean="0"/>
              <a:t>19-08-01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D669-746F-492F-B488-07B7A3624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161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3FE7-92A8-4FE6-816B-6C202DF03FFA}" type="datetimeFigureOut">
              <a:rPr lang="ko-KR" altLang="en-US" smtClean="0"/>
              <a:t>19-08-01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D669-746F-492F-B488-07B7A3624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108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3FE7-92A8-4FE6-816B-6C202DF03FFA}" type="datetimeFigureOut">
              <a:rPr lang="ko-KR" altLang="en-US" smtClean="0"/>
              <a:t>19-08-01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D669-746F-492F-B488-07B7A3624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337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3FE7-92A8-4FE6-816B-6C202DF03FFA}" type="datetimeFigureOut">
              <a:rPr lang="ko-KR" altLang="en-US" smtClean="0"/>
              <a:t>19-08-01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D669-746F-492F-B488-07B7A3624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187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3FE7-92A8-4FE6-816B-6C202DF03FFA}" type="datetimeFigureOut">
              <a:rPr lang="ko-KR" altLang="en-US" smtClean="0"/>
              <a:t>19-08-01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D669-746F-492F-B488-07B7A3624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311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3FE7-92A8-4FE6-816B-6C202DF03FFA}" type="datetimeFigureOut">
              <a:rPr lang="ko-KR" altLang="en-US" smtClean="0"/>
              <a:t>19-08-01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D669-746F-492F-B488-07B7A3624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268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3FE7-92A8-4FE6-816B-6C202DF03FFA}" type="datetimeFigureOut">
              <a:rPr lang="ko-KR" altLang="en-US" smtClean="0"/>
              <a:t>19-08-01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D669-746F-492F-B488-07B7A3624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878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3FE7-92A8-4FE6-816B-6C202DF03FFA}" type="datetimeFigureOut">
              <a:rPr lang="ko-KR" altLang="en-US" smtClean="0"/>
              <a:t>19-08-01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D669-746F-492F-B488-07B7A3624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411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3FE7-92A8-4FE6-816B-6C202DF03FFA}" type="datetimeFigureOut">
              <a:rPr lang="ko-KR" altLang="en-US" smtClean="0"/>
              <a:t>19-08-01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D669-746F-492F-B488-07B7A3624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038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3FE7-92A8-4FE6-816B-6C202DF03FFA}" type="datetimeFigureOut">
              <a:rPr lang="ko-KR" altLang="en-US" smtClean="0"/>
              <a:t>19-08-01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D669-746F-492F-B488-07B7A3624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73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3FE7-92A8-4FE6-816B-6C202DF03FFA}" type="datetimeFigureOut">
              <a:rPr lang="ko-KR" altLang="en-US" smtClean="0"/>
              <a:t>19-08-01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D669-746F-492F-B488-07B7A3624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102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033FE7-92A8-4FE6-816B-6C202DF03FFA}" type="datetimeFigureOut">
              <a:rPr lang="ko-KR" altLang="en-US" smtClean="0"/>
              <a:t>19-08-01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0D669-746F-492F-B488-07B7A3624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896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tags" Target="../tags/tag6.xml"/><Relationship Id="rId11" Type="http://schemas.openxmlformats.org/officeDocument/2006/relationships/image" Target="../media/image2.png"/><Relationship Id="rId5" Type="http://schemas.openxmlformats.org/officeDocument/2006/relationships/tags" Target="../tags/tag5.xml"/><Relationship Id="rId10" Type="http://schemas.openxmlformats.org/officeDocument/2006/relationships/image" Target="../media/image1.emf"/><Relationship Id="rId4" Type="http://schemas.openxmlformats.org/officeDocument/2006/relationships/tags" Target="../tags/tag4.xml"/><Relationship Id="rId9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tags" Target="../tags/tag49.xml"/><Relationship Id="rId7" Type="http://schemas.openxmlformats.org/officeDocument/2006/relationships/notesSlide" Target="../notesSlides/notesSlide8.xml"/><Relationship Id="rId2" Type="http://schemas.openxmlformats.org/officeDocument/2006/relationships/tags" Target="../tags/tag48.xml"/><Relationship Id="rId1" Type="http://schemas.openxmlformats.org/officeDocument/2006/relationships/vmlDrawing" Target="../drawings/vmlDrawing10.v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9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tags" Target="../tags/tag53.xml"/><Relationship Id="rId7" Type="http://schemas.openxmlformats.org/officeDocument/2006/relationships/notesSlide" Target="../notesSlides/notesSlide9.xml"/><Relationship Id="rId2" Type="http://schemas.openxmlformats.org/officeDocument/2006/relationships/tags" Target="../tags/tag52.xml"/><Relationship Id="rId1" Type="http://schemas.openxmlformats.org/officeDocument/2006/relationships/vmlDrawing" Target="../drawings/vmlDrawing11.v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9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tags" Target="../tags/tag57.xml"/><Relationship Id="rId7" Type="http://schemas.openxmlformats.org/officeDocument/2006/relationships/notesSlide" Target="../notesSlides/notesSlide10.xml"/><Relationship Id="rId2" Type="http://schemas.openxmlformats.org/officeDocument/2006/relationships/tags" Target="../tags/tag56.xml"/><Relationship Id="rId1" Type="http://schemas.openxmlformats.org/officeDocument/2006/relationships/vmlDrawing" Target="../drawings/vmlDrawing12.v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9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tags" Target="../tags/tag61.xml"/><Relationship Id="rId7" Type="http://schemas.openxmlformats.org/officeDocument/2006/relationships/notesSlide" Target="../notesSlides/notesSlide11.xml"/><Relationship Id="rId2" Type="http://schemas.openxmlformats.org/officeDocument/2006/relationships/tags" Target="../tags/tag60.xml"/><Relationship Id="rId1" Type="http://schemas.openxmlformats.org/officeDocument/2006/relationships/vmlDrawing" Target="../drawings/vmlDrawing13.v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9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65.xml"/><Relationship Id="rId7" Type="http://schemas.openxmlformats.org/officeDocument/2006/relationships/tags" Target="../tags/tag69.xml"/><Relationship Id="rId12" Type="http://schemas.openxmlformats.org/officeDocument/2006/relationships/image" Target="../media/image8.png"/><Relationship Id="rId2" Type="http://schemas.openxmlformats.org/officeDocument/2006/relationships/tags" Target="../tags/tag64.xml"/><Relationship Id="rId1" Type="http://schemas.openxmlformats.org/officeDocument/2006/relationships/vmlDrawing" Target="../drawings/vmlDrawing14.vml"/><Relationship Id="rId6" Type="http://schemas.openxmlformats.org/officeDocument/2006/relationships/tags" Target="../tags/tag68.xml"/><Relationship Id="rId11" Type="http://schemas.openxmlformats.org/officeDocument/2006/relationships/image" Target="../media/image1.emf"/><Relationship Id="rId5" Type="http://schemas.openxmlformats.org/officeDocument/2006/relationships/tags" Target="../tags/tag67.xml"/><Relationship Id="rId10" Type="http://schemas.openxmlformats.org/officeDocument/2006/relationships/oleObject" Target="../embeddings/oleObject3.bin"/><Relationship Id="rId4" Type="http://schemas.openxmlformats.org/officeDocument/2006/relationships/tags" Target="../tags/tag66.xml"/><Relationship Id="rId9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3" Type="http://schemas.openxmlformats.org/officeDocument/2006/relationships/tags" Target="../tags/tag71.xml"/><Relationship Id="rId7" Type="http://schemas.openxmlformats.org/officeDocument/2006/relationships/slideLayout" Target="../slideLayouts/slideLayout7.xml"/><Relationship Id="rId12" Type="http://schemas.microsoft.com/office/2007/relationships/hdphoto" Target="../media/hdphoto1.wdp"/><Relationship Id="rId2" Type="http://schemas.openxmlformats.org/officeDocument/2006/relationships/tags" Target="../tags/tag70.xml"/><Relationship Id="rId1" Type="http://schemas.openxmlformats.org/officeDocument/2006/relationships/vmlDrawing" Target="../drawings/vmlDrawing15.vml"/><Relationship Id="rId6" Type="http://schemas.openxmlformats.org/officeDocument/2006/relationships/tags" Target="../tags/tag74.xml"/><Relationship Id="rId11" Type="http://schemas.openxmlformats.org/officeDocument/2006/relationships/image" Target="../media/image9.png"/><Relationship Id="rId5" Type="http://schemas.openxmlformats.org/officeDocument/2006/relationships/tags" Target="../tags/tag73.xml"/><Relationship Id="rId10" Type="http://schemas.openxmlformats.org/officeDocument/2006/relationships/image" Target="../media/image1.emf"/><Relationship Id="rId4" Type="http://schemas.openxmlformats.org/officeDocument/2006/relationships/tags" Target="../tags/tag72.xml"/><Relationship Id="rId9" Type="http://schemas.openxmlformats.org/officeDocument/2006/relationships/oleObject" Target="../embeddings/oleObject3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7" Type="http://schemas.openxmlformats.org/officeDocument/2006/relationships/image" Target="../media/image1.emf"/><Relationship Id="rId2" Type="http://schemas.openxmlformats.org/officeDocument/2006/relationships/tags" Target="../tags/tag75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.bin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7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tags" Target="../tags/tag79.xml"/><Relationship Id="rId7" Type="http://schemas.openxmlformats.org/officeDocument/2006/relationships/notesSlide" Target="../notesSlides/notesSlide14.xml"/><Relationship Id="rId2" Type="http://schemas.openxmlformats.org/officeDocument/2006/relationships/tags" Target="../tags/tag78.xml"/><Relationship Id="rId1" Type="http://schemas.openxmlformats.org/officeDocument/2006/relationships/vmlDrawing" Target="../drawings/vmlDrawing17.v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9" Type="http://schemas.openxmlformats.org/officeDocument/2006/relationships/image" Target="../media/image1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tags" Target="../tags/tag83.xml"/><Relationship Id="rId7" Type="http://schemas.openxmlformats.org/officeDocument/2006/relationships/notesSlide" Target="../notesSlides/notesSlide15.xml"/><Relationship Id="rId2" Type="http://schemas.openxmlformats.org/officeDocument/2006/relationships/tags" Target="../tags/tag82.xml"/><Relationship Id="rId1" Type="http://schemas.openxmlformats.org/officeDocument/2006/relationships/vmlDrawing" Target="../drawings/vmlDrawing18.v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9" Type="http://schemas.openxmlformats.org/officeDocument/2006/relationships/image" Target="../media/image1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87.xml"/><Relationship Id="rId7" Type="http://schemas.openxmlformats.org/officeDocument/2006/relationships/oleObject" Target="../embeddings/oleObject3.bin"/><Relationship Id="rId2" Type="http://schemas.openxmlformats.org/officeDocument/2006/relationships/tags" Target="../tags/tag86.xml"/><Relationship Id="rId1" Type="http://schemas.openxmlformats.org/officeDocument/2006/relationships/vmlDrawing" Target="../drawings/vmlDrawing19.vml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8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1.emf"/><Relationship Id="rId2" Type="http://schemas.openxmlformats.org/officeDocument/2006/relationships/tags" Target="../tags/tag8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.bin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90.xml"/><Relationship Id="rId7" Type="http://schemas.openxmlformats.org/officeDocument/2006/relationships/oleObject" Target="../embeddings/oleObject3.bin"/><Relationship Id="rId2" Type="http://schemas.openxmlformats.org/officeDocument/2006/relationships/tags" Target="../tags/tag89.xml"/><Relationship Id="rId1" Type="http://schemas.openxmlformats.org/officeDocument/2006/relationships/vmlDrawing" Target="../drawings/vmlDrawing20.v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9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93.xml"/><Relationship Id="rId7" Type="http://schemas.openxmlformats.org/officeDocument/2006/relationships/oleObject" Target="../embeddings/oleObject3.bin"/><Relationship Id="rId2" Type="http://schemas.openxmlformats.org/officeDocument/2006/relationships/tags" Target="../tags/tag92.xml"/><Relationship Id="rId1" Type="http://schemas.openxmlformats.org/officeDocument/2006/relationships/vmlDrawing" Target="../drawings/vmlDrawing21.vml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9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96.xml"/><Relationship Id="rId7" Type="http://schemas.openxmlformats.org/officeDocument/2006/relationships/oleObject" Target="../embeddings/oleObject3.bin"/><Relationship Id="rId2" Type="http://schemas.openxmlformats.org/officeDocument/2006/relationships/tags" Target="../tags/tag95.xml"/><Relationship Id="rId1" Type="http://schemas.openxmlformats.org/officeDocument/2006/relationships/vmlDrawing" Target="../drawings/vmlDrawing22.v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97.xml"/><Relationship Id="rId9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99.xml"/><Relationship Id="rId7" Type="http://schemas.openxmlformats.org/officeDocument/2006/relationships/oleObject" Target="../embeddings/oleObject3.bin"/><Relationship Id="rId2" Type="http://schemas.openxmlformats.org/officeDocument/2006/relationships/tags" Target="../tags/tag98.xml"/><Relationship Id="rId1" Type="http://schemas.openxmlformats.org/officeDocument/2006/relationships/vmlDrawing" Target="../drawings/vmlDrawing23.vml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00.xml"/><Relationship Id="rId9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102.xml"/><Relationship Id="rId7" Type="http://schemas.openxmlformats.org/officeDocument/2006/relationships/oleObject" Target="../embeddings/oleObject3.bin"/><Relationship Id="rId2" Type="http://schemas.openxmlformats.org/officeDocument/2006/relationships/tags" Target="../tags/tag101.xml"/><Relationship Id="rId1" Type="http://schemas.openxmlformats.org/officeDocument/2006/relationships/vmlDrawing" Target="../drawings/vmlDrawing24.v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03.xml"/><Relationship Id="rId9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105.xml"/><Relationship Id="rId7" Type="http://schemas.openxmlformats.org/officeDocument/2006/relationships/oleObject" Target="../embeddings/oleObject3.bin"/><Relationship Id="rId2" Type="http://schemas.openxmlformats.org/officeDocument/2006/relationships/tags" Target="../tags/tag104.xml"/><Relationship Id="rId1" Type="http://schemas.openxmlformats.org/officeDocument/2006/relationships/vmlDrawing" Target="../drawings/vmlDrawing25.vml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06.xml"/><Relationship Id="rId9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108.xml"/><Relationship Id="rId7" Type="http://schemas.openxmlformats.org/officeDocument/2006/relationships/oleObject" Target="../embeddings/oleObject3.bin"/><Relationship Id="rId2" Type="http://schemas.openxmlformats.org/officeDocument/2006/relationships/tags" Target="../tags/tag107.xml"/><Relationship Id="rId1" Type="http://schemas.openxmlformats.org/officeDocument/2006/relationships/vmlDrawing" Target="../drawings/vmlDrawing26.vml"/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0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111.xml"/><Relationship Id="rId7" Type="http://schemas.openxmlformats.org/officeDocument/2006/relationships/oleObject" Target="../embeddings/oleObject3.bin"/><Relationship Id="rId2" Type="http://schemas.openxmlformats.org/officeDocument/2006/relationships/tags" Target="../tags/tag110.xml"/><Relationship Id="rId1" Type="http://schemas.openxmlformats.org/officeDocument/2006/relationships/vmlDrawing" Target="../drawings/vmlDrawing27.vml"/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tags" Target="../tags/tag114.xml"/><Relationship Id="rId7" Type="http://schemas.openxmlformats.org/officeDocument/2006/relationships/notesSlide" Target="../notesSlides/notesSlide25.xml"/><Relationship Id="rId2" Type="http://schemas.openxmlformats.org/officeDocument/2006/relationships/tags" Target="../tags/tag113.xml"/><Relationship Id="rId1" Type="http://schemas.openxmlformats.org/officeDocument/2006/relationships/vmlDrawing" Target="../drawings/vmlDrawing28.v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16.xml"/><Relationship Id="rId10" Type="http://schemas.openxmlformats.org/officeDocument/2006/relationships/image" Target="../media/image14.png"/><Relationship Id="rId4" Type="http://schemas.openxmlformats.org/officeDocument/2006/relationships/tags" Target="../tags/tag115.xml"/><Relationship Id="rId9" Type="http://schemas.openxmlformats.org/officeDocument/2006/relationships/image" Target="../media/image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tags" Target="../tags/tag12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3.v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4.xml"/><Relationship Id="rId10" Type="http://schemas.openxmlformats.org/officeDocument/2006/relationships/image" Target="../media/image3.png"/><Relationship Id="rId4" Type="http://schemas.openxmlformats.org/officeDocument/2006/relationships/tags" Target="../tags/tag13.xml"/><Relationship Id="rId9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119.xml"/><Relationship Id="rId7" Type="http://schemas.openxmlformats.org/officeDocument/2006/relationships/oleObject" Target="../embeddings/oleObject4.bin"/><Relationship Id="rId2" Type="http://schemas.openxmlformats.org/officeDocument/2006/relationships/tags" Target="../tags/tag118.xml"/><Relationship Id="rId1" Type="http://schemas.openxmlformats.org/officeDocument/2006/relationships/vmlDrawing" Target="../drawings/vmlDrawing29.vml"/><Relationship Id="rId6" Type="http://schemas.openxmlformats.org/officeDocument/2006/relationships/notesSlide" Target="../notesSlides/notesSlide26.xml"/><Relationship Id="rId11" Type="http://schemas.openxmlformats.org/officeDocument/2006/relationships/hyperlink" Target="https://ko.wikipedia.org/wiki/%EA%B2%BD%EC%98%81%ED%95%99" TargetMode="External"/><Relationship Id="rId5" Type="http://schemas.openxmlformats.org/officeDocument/2006/relationships/slideLayout" Target="../slideLayouts/slideLayout7.xml"/><Relationship Id="rId10" Type="http://schemas.openxmlformats.org/officeDocument/2006/relationships/hyperlink" Target="https://ko.wikipedia.org/wiki/%EC%88%98%EC%9A%94" TargetMode="External"/><Relationship Id="rId4" Type="http://schemas.openxmlformats.org/officeDocument/2006/relationships/tags" Target="../tags/tag120.xml"/><Relationship Id="rId9" Type="http://schemas.openxmlformats.org/officeDocument/2006/relationships/hyperlink" Target="https://ko.wikipedia.org/wiki/%EC%8B%9C%EC%9E%A5_%EA%B2%BD%EC%A0%9C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122.xml"/><Relationship Id="rId7" Type="http://schemas.openxmlformats.org/officeDocument/2006/relationships/oleObject" Target="../embeddings/oleObject4.bin"/><Relationship Id="rId2" Type="http://schemas.openxmlformats.org/officeDocument/2006/relationships/tags" Target="../tags/tag121.xml"/><Relationship Id="rId1" Type="http://schemas.openxmlformats.org/officeDocument/2006/relationships/vmlDrawing" Target="../drawings/vmlDrawing30.vml"/><Relationship Id="rId6" Type="http://schemas.openxmlformats.org/officeDocument/2006/relationships/notesSlide" Target="../notesSlides/notesSlide27.xml"/><Relationship Id="rId11" Type="http://schemas.openxmlformats.org/officeDocument/2006/relationships/image" Target="../media/image18.jpe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7.PNG"/><Relationship Id="rId4" Type="http://schemas.openxmlformats.org/officeDocument/2006/relationships/tags" Target="../tags/tag123.xml"/><Relationship Id="rId9" Type="http://schemas.openxmlformats.org/officeDocument/2006/relationships/image" Target="../media/image16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125.xml"/><Relationship Id="rId7" Type="http://schemas.openxmlformats.org/officeDocument/2006/relationships/oleObject" Target="../embeddings/oleObject4.bin"/><Relationship Id="rId2" Type="http://schemas.openxmlformats.org/officeDocument/2006/relationships/tags" Target="../tags/tag124.xml"/><Relationship Id="rId1" Type="http://schemas.openxmlformats.org/officeDocument/2006/relationships/vmlDrawing" Target="../drawings/vmlDrawing31.vml"/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26.xml"/><Relationship Id="rId9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128.xml"/><Relationship Id="rId7" Type="http://schemas.openxmlformats.org/officeDocument/2006/relationships/oleObject" Target="../embeddings/oleObject4.bin"/><Relationship Id="rId2" Type="http://schemas.openxmlformats.org/officeDocument/2006/relationships/tags" Target="../tags/tag127.xml"/><Relationship Id="rId1" Type="http://schemas.openxmlformats.org/officeDocument/2006/relationships/vmlDrawing" Target="../drawings/vmlDrawing32.vml"/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29.xml"/><Relationship Id="rId9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131.xml"/><Relationship Id="rId7" Type="http://schemas.openxmlformats.org/officeDocument/2006/relationships/oleObject" Target="../embeddings/oleObject4.bin"/><Relationship Id="rId2" Type="http://schemas.openxmlformats.org/officeDocument/2006/relationships/tags" Target="../tags/tag130.xml"/><Relationship Id="rId1" Type="http://schemas.openxmlformats.org/officeDocument/2006/relationships/vmlDrawing" Target="../drawings/vmlDrawing33.vml"/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1.jpeg"/><Relationship Id="rId4" Type="http://schemas.openxmlformats.org/officeDocument/2006/relationships/tags" Target="../tags/tag132.xml"/><Relationship Id="rId9" Type="http://schemas.openxmlformats.org/officeDocument/2006/relationships/image" Target="../media/image20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134.xml"/><Relationship Id="rId7" Type="http://schemas.openxmlformats.org/officeDocument/2006/relationships/oleObject" Target="../embeddings/oleObject4.bin"/><Relationship Id="rId2" Type="http://schemas.openxmlformats.org/officeDocument/2006/relationships/tags" Target="../tags/tag133.xml"/><Relationship Id="rId1" Type="http://schemas.openxmlformats.org/officeDocument/2006/relationships/vmlDrawing" Target="../drawings/vmlDrawing34.vml"/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3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137.xml"/><Relationship Id="rId7" Type="http://schemas.openxmlformats.org/officeDocument/2006/relationships/oleObject" Target="../embeddings/oleObject4.bin"/><Relationship Id="rId2" Type="http://schemas.openxmlformats.org/officeDocument/2006/relationships/tags" Target="../tags/tag136.xml"/><Relationship Id="rId1" Type="http://schemas.openxmlformats.org/officeDocument/2006/relationships/vmlDrawing" Target="../drawings/vmlDrawing35.vml"/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38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140.xml"/><Relationship Id="rId7" Type="http://schemas.openxmlformats.org/officeDocument/2006/relationships/oleObject" Target="../embeddings/oleObject4.bin"/><Relationship Id="rId2" Type="http://schemas.openxmlformats.org/officeDocument/2006/relationships/tags" Target="../tags/tag139.xml"/><Relationship Id="rId1" Type="http://schemas.openxmlformats.org/officeDocument/2006/relationships/vmlDrawing" Target="../drawings/vmlDrawing36.vml"/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4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143.xml"/><Relationship Id="rId7" Type="http://schemas.openxmlformats.org/officeDocument/2006/relationships/oleObject" Target="../embeddings/oleObject4.bin"/><Relationship Id="rId2" Type="http://schemas.openxmlformats.org/officeDocument/2006/relationships/tags" Target="../tags/tag142.xml"/><Relationship Id="rId1" Type="http://schemas.openxmlformats.org/officeDocument/2006/relationships/vmlDrawing" Target="../drawings/vmlDrawing37.vml"/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4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146.xml"/><Relationship Id="rId7" Type="http://schemas.openxmlformats.org/officeDocument/2006/relationships/oleObject" Target="../embeddings/oleObject4.bin"/><Relationship Id="rId2" Type="http://schemas.openxmlformats.org/officeDocument/2006/relationships/tags" Target="../tags/tag145.xml"/><Relationship Id="rId1" Type="http://schemas.openxmlformats.org/officeDocument/2006/relationships/vmlDrawing" Target="../drawings/vmlDrawing38.vml"/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4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image" Target="../media/image1.emf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oleObject" Target="../embeddings/oleObject3.bin"/><Relationship Id="rId2" Type="http://schemas.openxmlformats.org/officeDocument/2006/relationships/tags" Target="../tags/tag15.xml"/><Relationship Id="rId1" Type="http://schemas.openxmlformats.org/officeDocument/2006/relationships/vmlDrawing" Target="../drawings/vmlDrawing4.vml"/><Relationship Id="rId6" Type="http://schemas.openxmlformats.org/officeDocument/2006/relationships/tags" Target="../tags/tag19.xml"/><Relationship Id="rId11" Type="http://schemas.openxmlformats.org/officeDocument/2006/relationships/notesSlide" Target="../notesSlides/notesSlide2.xml"/><Relationship Id="rId5" Type="http://schemas.openxmlformats.org/officeDocument/2006/relationships/tags" Target="../tags/tag18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149.xml"/><Relationship Id="rId7" Type="http://schemas.openxmlformats.org/officeDocument/2006/relationships/oleObject" Target="../embeddings/oleObject4.bin"/><Relationship Id="rId2" Type="http://schemas.openxmlformats.org/officeDocument/2006/relationships/tags" Target="../tags/tag148.xml"/><Relationship Id="rId1" Type="http://schemas.openxmlformats.org/officeDocument/2006/relationships/vmlDrawing" Target="../drawings/vmlDrawing39.vml"/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50.xml"/><Relationship Id="rId9" Type="http://schemas.openxmlformats.org/officeDocument/2006/relationships/image" Target="../media/image2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152.xml"/><Relationship Id="rId7" Type="http://schemas.openxmlformats.org/officeDocument/2006/relationships/image" Target="../media/image23.png"/><Relationship Id="rId2" Type="http://schemas.openxmlformats.org/officeDocument/2006/relationships/tags" Target="../tags/tag151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12" Type="http://schemas.openxmlformats.org/officeDocument/2006/relationships/image" Target="../media/image5.png"/><Relationship Id="rId2" Type="http://schemas.openxmlformats.org/officeDocument/2006/relationships/tags" Target="../tags/tag23.xml"/><Relationship Id="rId1" Type="http://schemas.openxmlformats.org/officeDocument/2006/relationships/vmlDrawing" Target="../drawings/vmlDrawing5.vml"/><Relationship Id="rId6" Type="http://schemas.openxmlformats.org/officeDocument/2006/relationships/tags" Target="../tags/tag27.xml"/><Relationship Id="rId11" Type="http://schemas.openxmlformats.org/officeDocument/2006/relationships/image" Target="../media/image1.emf"/><Relationship Id="rId5" Type="http://schemas.openxmlformats.org/officeDocument/2006/relationships/tags" Target="../tags/tag26.xml"/><Relationship Id="rId10" Type="http://schemas.openxmlformats.org/officeDocument/2006/relationships/oleObject" Target="../embeddings/oleObject3.bin"/><Relationship Id="rId4" Type="http://schemas.openxmlformats.org/officeDocument/2006/relationships/tags" Target="../tags/tag25.xml"/><Relationship Id="rId9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3" Type="http://schemas.openxmlformats.org/officeDocument/2006/relationships/tags" Target="../tags/tag30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29.xml"/><Relationship Id="rId1" Type="http://schemas.openxmlformats.org/officeDocument/2006/relationships/vmlDrawing" Target="../drawings/vmlDrawing6.vml"/><Relationship Id="rId6" Type="http://schemas.openxmlformats.org/officeDocument/2006/relationships/tags" Target="../tags/tag33.xml"/><Relationship Id="rId11" Type="http://schemas.openxmlformats.org/officeDocument/2006/relationships/image" Target="../media/image6.png"/><Relationship Id="rId5" Type="http://schemas.openxmlformats.org/officeDocument/2006/relationships/tags" Target="../tags/tag32.xml"/><Relationship Id="rId10" Type="http://schemas.openxmlformats.org/officeDocument/2006/relationships/image" Target="../media/image1.emf"/><Relationship Id="rId4" Type="http://schemas.openxmlformats.org/officeDocument/2006/relationships/tags" Target="../tags/tag31.xml"/><Relationship Id="rId9" Type="http://schemas.openxmlformats.org/officeDocument/2006/relationships/oleObject" Target="../embeddings/oleObject3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3" Type="http://schemas.openxmlformats.org/officeDocument/2006/relationships/tags" Target="../tags/tag35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34.xml"/><Relationship Id="rId1" Type="http://schemas.openxmlformats.org/officeDocument/2006/relationships/vmlDrawing" Target="../drawings/vmlDrawing7.vml"/><Relationship Id="rId6" Type="http://schemas.openxmlformats.org/officeDocument/2006/relationships/tags" Target="../tags/tag38.xml"/><Relationship Id="rId11" Type="http://schemas.openxmlformats.org/officeDocument/2006/relationships/image" Target="../media/image7.png"/><Relationship Id="rId5" Type="http://schemas.openxmlformats.org/officeDocument/2006/relationships/tags" Target="../tags/tag37.xml"/><Relationship Id="rId10" Type="http://schemas.openxmlformats.org/officeDocument/2006/relationships/image" Target="../media/image1.emf"/><Relationship Id="rId4" Type="http://schemas.openxmlformats.org/officeDocument/2006/relationships/tags" Target="../tags/tag36.xml"/><Relationship Id="rId9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3" Type="http://schemas.openxmlformats.org/officeDocument/2006/relationships/tags" Target="../tags/tag40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39.xml"/><Relationship Id="rId1" Type="http://schemas.openxmlformats.org/officeDocument/2006/relationships/vmlDrawing" Target="../drawings/vmlDrawing8.v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10" Type="http://schemas.openxmlformats.org/officeDocument/2006/relationships/image" Target="../media/image1.emf"/><Relationship Id="rId4" Type="http://schemas.openxmlformats.org/officeDocument/2006/relationships/tags" Target="../tags/tag41.xml"/><Relationship Id="rId9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tags" Target="../tags/tag45.xml"/><Relationship Id="rId7" Type="http://schemas.openxmlformats.org/officeDocument/2006/relationships/notesSlide" Target="../notesSlides/notesSlide7.xml"/><Relationship Id="rId2" Type="http://schemas.openxmlformats.org/officeDocument/2006/relationships/tags" Target="../tags/tag44.xml"/><Relationship Id="rId1" Type="http://schemas.openxmlformats.org/officeDocument/2006/relationships/vmlDrawing" Target="../drawings/vmlDrawing9.v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9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개체 9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65841107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" name="think-cell Slide" r:id="rId9" imgW="493" imgH="493" progId="TCLayout.ActiveDocument.1">
                  <p:embed/>
                </p:oleObj>
              </mc:Choice>
              <mc:Fallback>
                <p:oleObj name="think-cell Slide" r:id="rId9" imgW="493" imgH="49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직사각형 14"/>
          <p:cNvSpPr/>
          <p:nvPr>
            <p:custDataLst>
              <p:tags r:id="rId3"/>
            </p:custDataLst>
          </p:nvPr>
        </p:nvSpPr>
        <p:spPr>
          <a:xfrm>
            <a:off x="35496" y="0"/>
            <a:ext cx="9073007" cy="6853511"/>
          </a:xfrm>
          <a:prstGeom prst="rect">
            <a:avLst/>
          </a:prstGeom>
          <a:noFill/>
          <a:ln w="127000">
            <a:solidFill>
              <a:srgbClr val="CCE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>
            <p:custDataLst>
              <p:tags r:id="rId4"/>
            </p:custDataLst>
          </p:nvPr>
        </p:nvSpPr>
        <p:spPr>
          <a:xfrm>
            <a:off x="2267744" y="980728"/>
            <a:ext cx="4474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빅데이터경영통계</a:t>
            </a:r>
            <a:r>
              <a:rPr lang="ko-KR" altLang="en-US" sz="36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전공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764DD47-0613-44E8-8CFC-9F4C00837C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27784" y="2132856"/>
            <a:ext cx="4009059" cy="39047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B77A6F-584C-428F-95BE-D4AD949933ED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788024" y="2407732"/>
            <a:ext cx="1173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경영학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E46240-46C0-4623-B338-78D1FA516F4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984485" y="4105210"/>
            <a:ext cx="1539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컴퓨터공학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9E1E56-81A7-46BA-9E3E-513826C7FF75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267744" y="4221088"/>
            <a:ext cx="1539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통계학</a:t>
            </a:r>
            <a:endParaRPr lang="ko-KR" altLang="en-US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652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3" name="think-cell Slide" r:id="rId8" imgW="493" imgH="493" progId="TCLayout.ActiveDocument.1">
                  <p:embed/>
                </p:oleObj>
              </mc:Choice>
              <mc:Fallback>
                <p:oleObj name="think-cell Slide" r:id="rId8" imgW="493" imgH="493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모서리가 둥근 직사각형 4"/>
          <p:cNvSpPr/>
          <p:nvPr>
            <p:custDataLst>
              <p:tags r:id="rId3"/>
            </p:custDataLst>
          </p:nvPr>
        </p:nvSpPr>
        <p:spPr>
          <a:xfrm>
            <a:off x="323528" y="1263374"/>
            <a:ext cx="8496944" cy="522341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47BE3B-9297-4344-A35B-A8B57FF89F8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79512" y="456804"/>
            <a:ext cx="6385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라운드 ExtraBold" pitchFamily="50" charset="-127"/>
                <a:ea typeface="나눔스퀘어라운드 ExtraBold" pitchFamily="50" charset="-127"/>
              </a:rPr>
              <a:t>2. </a:t>
            </a:r>
            <a:r>
              <a:rPr lang="ko-KR" altLang="en-US" sz="2800" dirty="0">
                <a:latin typeface="나눔스퀘어라운드 ExtraBold" pitchFamily="50" charset="-127"/>
                <a:ea typeface="나눔스퀘어라운드 ExtraBold" pitchFamily="50" charset="-127"/>
              </a:rPr>
              <a:t>그래서 빅데이터가 어떻게 활용되는 데</a:t>
            </a:r>
            <a:r>
              <a:rPr lang="en-US" altLang="ko-KR" sz="2800" dirty="0">
                <a:latin typeface="나눔스퀘어라운드 ExtraBold" pitchFamily="50" charset="-127"/>
                <a:ea typeface="나눔스퀘어라운드 ExtraBold" pitchFamily="50" charset="-127"/>
              </a:rPr>
              <a:t>?</a:t>
            </a:r>
            <a:endParaRPr lang="ko-KR" altLang="en-US" sz="3600" dirty="0">
              <a:solidFill>
                <a:srgbClr val="0070C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A363C-D6E1-4F03-B314-CD03A7F35E7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11560" y="2348880"/>
            <a:ext cx="7992888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게임</a:t>
            </a:r>
            <a:endParaRPr lang="en-US" altLang="ko-KR" sz="2000" b="1" dirty="0">
              <a:solidFill>
                <a:srgbClr val="0070C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ko-KR" altLang="en-US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</a:t>
            </a:r>
            <a:r>
              <a:rPr lang="ko-KR" altLang="en-US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 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데이터 분석을 통해 사용자의 데이터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사용자가 싫어하는 것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좋아하는 것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사용자 간 관계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를 수집할 수 있으며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이는 사용자가 게임에 많은 돈을 쓰도록 도와줍니다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</a:p>
          <a:p>
            <a:r>
              <a:rPr lang="ko-KR" altLang="en-US" sz="2000" b="1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에너지 관리</a:t>
            </a:r>
            <a:endParaRPr lang="en-US" altLang="ko-KR" sz="2000" b="1" dirty="0">
              <a:solidFill>
                <a:srgbClr val="0070C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ko-KR" altLang="en-US" b="1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</a:t>
            </a:r>
            <a:r>
              <a:rPr lang="ko-KR" altLang="en-US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 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대부분의 회사는 유틸리티 회사의 스마트 그리드 관리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에너지 최적화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에너지 분배 및 빌딩 자동화를 포함하여 에너지 관리를 위해 데이터 분석을 사용하고 있습니다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여기에서 응용 프로그램은 네트워크 장치의 제어 및 모니터링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승무원 파견 및 서비스 중단 관리에 중점을 둡니다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유틸리티는 수백만 개의 데이터 포인트를 네트워크 성능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(network performance)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에 통합 하게 하며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엔지니어가 네트워크 모니터링을 위한 분석을 사용하게 해줍니다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3717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7" name="think-cell Slide" r:id="rId8" imgW="493" imgH="493" progId="TCLayout.ActiveDocument.1">
                  <p:embed/>
                </p:oleObj>
              </mc:Choice>
              <mc:Fallback>
                <p:oleObj name="think-cell Slide" r:id="rId8" imgW="493" imgH="493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모서리가 둥근 직사각형 4"/>
          <p:cNvSpPr/>
          <p:nvPr>
            <p:custDataLst>
              <p:tags r:id="rId3"/>
            </p:custDataLst>
          </p:nvPr>
        </p:nvSpPr>
        <p:spPr>
          <a:xfrm>
            <a:off x="323528" y="1263374"/>
            <a:ext cx="8496944" cy="522341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47BE3B-9297-4344-A35B-A8B57FF89F8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79512" y="456804"/>
            <a:ext cx="5530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라운드 ExtraBold" pitchFamily="50" charset="-127"/>
                <a:ea typeface="나눔스퀘어라운드 ExtraBold" pitchFamily="50" charset="-127"/>
              </a:rPr>
              <a:t>3. </a:t>
            </a:r>
            <a:r>
              <a:rPr lang="ko-KR" altLang="en-US" sz="2800" dirty="0">
                <a:latin typeface="나눔스퀘어라운드 ExtraBold" pitchFamily="50" charset="-127"/>
                <a:ea typeface="나눔스퀘어라운드 ExtraBold" pitchFamily="50" charset="-127"/>
              </a:rPr>
              <a:t>데이터 과학자가 되기 위한 기술들</a:t>
            </a:r>
            <a:endParaRPr lang="ko-KR" altLang="en-US" sz="3600" dirty="0">
              <a:solidFill>
                <a:srgbClr val="0070C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A363C-D6E1-4F03-B314-CD03A7F35E7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11560" y="1988840"/>
            <a:ext cx="79928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SAS, R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에 대한 깊이 있는 지식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데이터 과학자들은 보편적으로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R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을 선호함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</a:t>
            </a:r>
          </a:p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(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요즘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파이썬에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대한 수요가 커짐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!!)</a:t>
            </a:r>
          </a:p>
          <a:p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2. </a:t>
            </a:r>
            <a:r>
              <a:rPr lang="ko-KR" altLang="en-US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파이선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코딩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(Python cording) :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파이선은 자바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C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언어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Perl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과 함께 데이터 </a:t>
            </a: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과학자들에게 가장 대중적으로 쓰이는 코딩 언어</a:t>
            </a: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3. </a:t>
            </a:r>
            <a:r>
              <a:rPr lang="ko-KR" altLang="en-US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하둡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플랫폼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(Hadoop platform) :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필수 요소는 아니지만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하둡에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대한 지식은 </a:t>
            </a: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 분야에서 여전히 선호되고 있으며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Hive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나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Pig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의 경험은 큰 플러스 요인</a:t>
            </a: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4. SQL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데이터베이스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코딩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데이터 과학자들에게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NoSQL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과 </a:t>
            </a:r>
            <a:r>
              <a:rPr lang="ko-KR" altLang="en-US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하둡은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주된 초점이지만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 </a:t>
            </a:r>
          </a:p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선호되는 숙련자들은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SQL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의 정교하고 복잡한 쿼리를 쓸 수 있음</a:t>
            </a: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5.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비정형 데이터 다루기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데이터 과학자들에게 비정형 데이터</a:t>
            </a: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(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소셜 미디어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영상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음성 등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를 다룰 수 있는 능력 매우 중요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A38764-5919-44F6-AB65-BE00C52B2A22}"/>
              </a:ext>
            </a:extLst>
          </p:cNvPr>
          <p:cNvSpPr txBox="1"/>
          <p:nvPr/>
        </p:nvSpPr>
        <p:spPr>
          <a:xfrm>
            <a:off x="4463988" y="2312077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46262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학회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A4A5F8-6A1C-402A-B2D2-E73466AB8442}"/>
              </a:ext>
            </a:extLst>
          </p:cNvPr>
          <p:cNvSpPr txBox="1"/>
          <p:nvPr/>
        </p:nvSpPr>
        <p:spPr>
          <a:xfrm>
            <a:off x="5472100" y="3145748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rgbClr val="F46262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분프</a:t>
            </a:r>
            <a:r>
              <a:rPr lang="en-US" altLang="ko-KR" sz="2000" dirty="0">
                <a:solidFill>
                  <a:srgbClr val="F46262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2000" dirty="0" err="1">
                <a:solidFill>
                  <a:srgbClr val="F46262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데이터마이닝</a:t>
            </a:r>
            <a:endParaRPr lang="ko-KR" altLang="en-US" sz="2000" dirty="0">
              <a:solidFill>
                <a:srgbClr val="F46262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B41A2C-B448-4335-B782-BF3A7CF2CECB}"/>
              </a:ext>
            </a:extLst>
          </p:cNvPr>
          <p:cNvSpPr txBox="1"/>
          <p:nvPr/>
        </p:nvSpPr>
        <p:spPr>
          <a:xfrm>
            <a:off x="7704348" y="3973999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rgbClr val="F46262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데베입</a:t>
            </a:r>
            <a:endParaRPr lang="ko-KR" altLang="en-US" sz="2000" dirty="0">
              <a:solidFill>
                <a:srgbClr val="F46262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2BA5C4-31F6-4F20-89D5-4F645563F024}"/>
              </a:ext>
            </a:extLst>
          </p:cNvPr>
          <p:cNvSpPr txBox="1"/>
          <p:nvPr/>
        </p:nvSpPr>
        <p:spPr>
          <a:xfrm>
            <a:off x="6948264" y="4830282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rgbClr val="F46262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데베입</a:t>
            </a:r>
            <a:r>
              <a:rPr lang="en-US" altLang="ko-KR" sz="2000" dirty="0">
                <a:solidFill>
                  <a:srgbClr val="F46262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SQL</a:t>
            </a:r>
            <a:endParaRPr lang="ko-KR" altLang="en-US" sz="2000" dirty="0">
              <a:solidFill>
                <a:srgbClr val="F46262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824E48-CCDC-4ED3-BBE1-0855CA507922}"/>
              </a:ext>
            </a:extLst>
          </p:cNvPr>
          <p:cNvSpPr txBox="1"/>
          <p:nvPr/>
        </p:nvSpPr>
        <p:spPr>
          <a:xfrm>
            <a:off x="6665724" y="5486510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46262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비정형</a:t>
            </a:r>
          </a:p>
        </p:txBody>
      </p:sp>
    </p:spTree>
    <p:extLst>
      <p:ext uri="{BB962C8B-B14F-4D97-AF65-F5344CB8AC3E}">
        <p14:creationId xmlns:p14="http://schemas.microsoft.com/office/powerpoint/2010/main" val="4043530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1" name="think-cell Slide" r:id="rId8" imgW="493" imgH="493" progId="TCLayout.ActiveDocument.1">
                  <p:embed/>
                </p:oleObj>
              </mc:Choice>
              <mc:Fallback>
                <p:oleObj name="think-cell Slide" r:id="rId8" imgW="493" imgH="493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모서리가 둥근 직사각형 4"/>
          <p:cNvSpPr/>
          <p:nvPr>
            <p:custDataLst>
              <p:tags r:id="rId3"/>
            </p:custDataLst>
          </p:nvPr>
        </p:nvSpPr>
        <p:spPr>
          <a:xfrm>
            <a:off x="323528" y="1263374"/>
            <a:ext cx="8496944" cy="522341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47BE3B-9297-4344-A35B-A8B57FF89F8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79512" y="456804"/>
            <a:ext cx="5857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라운드 ExtraBold" pitchFamily="50" charset="-127"/>
                <a:ea typeface="나눔스퀘어라운드 ExtraBold" pitchFamily="50" charset="-127"/>
              </a:rPr>
              <a:t>4. </a:t>
            </a:r>
            <a:r>
              <a:rPr lang="ko-KR" altLang="en-US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빅데이터 전문가가 되기 위한 기술들</a:t>
            </a:r>
            <a:endParaRPr lang="ko-KR" altLang="en-US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A363C-D6E1-4F03-B314-CD03A7F35E7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75556" y="1751421"/>
            <a:ext cx="79928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분석 능력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분석적인 문제해결 능력으로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데이터를 살펴보고 그 안에서 어떠한 인사이트를 찾아낼 수 있느냐</a:t>
            </a: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2.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창의성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당신은 데이터를 조합하고 해석하며 분석하는 새로운 데이터 전략을 창조</a:t>
            </a: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해낼 능력이 필요합니다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</a:p>
          <a:p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3.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수학과 통계적 기술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수치 처리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(number crunching)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는 언제나 그랬든 항상 중요</a:t>
            </a: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합니다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</a:p>
          <a:p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4.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컴퓨터 과학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컴퓨터는 모든 데이터 전략의 이면에 있습니다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프로그래머는 </a:t>
            </a: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데이터를 통찰력으로 처리하는 알고리즘을 고안해야 할 필요가 있습니다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</a:p>
          <a:p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5.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비즈니스 스킬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빅데이터 전문가는 비즈니스 성장 뿐만 아니라 이익을 창출하는 </a:t>
            </a: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기본 프로세스와 함께 비즈니스의 목표를 이해할 수 있어야 합니다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A4A5F8-6A1C-402A-B2D2-E73466AB8442}"/>
              </a:ext>
            </a:extLst>
          </p:cNvPr>
          <p:cNvSpPr txBox="1"/>
          <p:nvPr/>
        </p:nvSpPr>
        <p:spPr>
          <a:xfrm>
            <a:off x="3635896" y="2132856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46262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EDA, </a:t>
            </a:r>
            <a:r>
              <a:rPr lang="ko-KR" altLang="en-US" sz="2000" dirty="0" err="1">
                <a:solidFill>
                  <a:srgbClr val="F46262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분프</a:t>
            </a:r>
            <a:r>
              <a:rPr lang="ko-KR" altLang="en-US" sz="2000" dirty="0">
                <a:solidFill>
                  <a:srgbClr val="F46262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프로젝트 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B41A2C-B448-4335-B782-BF3A7CF2CECB}"/>
              </a:ext>
            </a:extLst>
          </p:cNvPr>
          <p:cNvSpPr txBox="1"/>
          <p:nvPr/>
        </p:nvSpPr>
        <p:spPr>
          <a:xfrm>
            <a:off x="3275856" y="2914401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rgbClr val="F46262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데베입</a:t>
            </a:r>
            <a:endParaRPr lang="ko-KR" altLang="en-US" sz="2000" dirty="0">
              <a:solidFill>
                <a:srgbClr val="F46262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2BA5C4-31F6-4F20-89D5-4F645563F024}"/>
              </a:ext>
            </a:extLst>
          </p:cNvPr>
          <p:cNvSpPr txBox="1"/>
          <p:nvPr/>
        </p:nvSpPr>
        <p:spPr>
          <a:xfrm>
            <a:off x="1720304" y="3802558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46262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경영수학</a:t>
            </a:r>
            <a:r>
              <a:rPr lang="en-US" altLang="ko-KR" sz="2000" dirty="0">
                <a:solidFill>
                  <a:srgbClr val="F46262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F46262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수리통계</a:t>
            </a:r>
            <a:r>
              <a:rPr lang="en-US" altLang="ko-KR" sz="2000" dirty="0">
                <a:solidFill>
                  <a:srgbClr val="F46262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F46262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회귀분석</a:t>
            </a:r>
            <a:r>
              <a:rPr lang="en-US" altLang="ko-KR" sz="2000" dirty="0">
                <a:solidFill>
                  <a:srgbClr val="F46262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2000" dirty="0" err="1">
                <a:solidFill>
                  <a:srgbClr val="F46262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다변량</a:t>
            </a:r>
            <a:r>
              <a:rPr lang="ko-KR" altLang="en-US" sz="2000" dirty="0">
                <a:solidFill>
                  <a:srgbClr val="F46262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824E48-CCDC-4ED3-BBE1-0855CA507922}"/>
              </a:ext>
            </a:extLst>
          </p:cNvPr>
          <p:cNvSpPr txBox="1"/>
          <p:nvPr/>
        </p:nvSpPr>
        <p:spPr>
          <a:xfrm>
            <a:off x="7668344" y="4509120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rgbClr val="F46262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분프</a:t>
            </a:r>
            <a:endParaRPr lang="ko-KR" altLang="en-US" sz="2000" dirty="0">
              <a:solidFill>
                <a:srgbClr val="F46262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2E2C38-5D41-4A1B-903F-28D8B1AAFFC4}"/>
              </a:ext>
            </a:extLst>
          </p:cNvPr>
          <p:cNvSpPr txBox="1"/>
          <p:nvPr/>
        </p:nvSpPr>
        <p:spPr>
          <a:xfrm>
            <a:off x="2771800" y="5691761"/>
            <a:ext cx="5256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46262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경제학개론</a:t>
            </a:r>
            <a:r>
              <a:rPr lang="en-US" altLang="ko-KR" sz="2000" dirty="0">
                <a:solidFill>
                  <a:srgbClr val="F46262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2000" dirty="0" err="1">
                <a:solidFill>
                  <a:srgbClr val="F46262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경정원</a:t>
            </a:r>
            <a:r>
              <a:rPr lang="en-US" altLang="ko-KR" sz="2000" dirty="0">
                <a:solidFill>
                  <a:srgbClr val="F46262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2000" dirty="0" err="1">
                <a:solidFill>
                  <a:srgbClr val="F46262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현기정</a:t>
            </a:r>
            <a:r>
              <a:rPr lang="en-US" altLang="ko-KR" sz="2000" dirty="0">
                <a:solidFill>
                  <a:srgbClr val="F46262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F46262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재무관리</a:t>
            </a:r>
            <a:r>
              <a:rPr lang="en-US" altLang="ko-KR" sz="2000" dirty="0">
                <a:solidFill>
                  <a:srgbClr val="F46262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F46262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마케팅 등</a:t>
            </a:r>
            <a:r>
              <a:rPr lang="en-US" altLang="ko-KR" sz="2000" dirty="0">
                <a:solidFill>
                  <a:srgbClr val="F46262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endParaRPr lang="ko-KR" altLang="en-US" sz="2000" dirty="0">
              <a:solidFill>
                <a:srgbClr val="F46262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4529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4" name="think-cell Slide" r:id="rId8" imgW="493" imgH="493" progId="TCLayout.ActiveDocument.1">
                  <p:embed/>
                </p:oleObj>
              </mc:Choice>
              <mc:Fallback>
                <p:oleObj name="think-cell Slide" r:id="rId8" imgW="493" imgH="493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모서리가 둥근 직사각형 4"/>
          <p:cNvSpPr/>
          <p:nvPr>
            <p:custDataLst>
              <p:tags r:id="rId3"/>
            </p:custDataLst>
          </p:nvPr>
        </p:nvSpPr>
        <p:spPr>
          <a:xfrm>
            <a:off x="323528" y="1263374"/>
            <a:ext cx="8496944" cy="522341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47BE3B-9297-4344-A35B-A8B57FF89F8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79512" y="456804"/>
            <a:ext cx="5530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라운드 ExtraBold" pitchFamily="50" charset="-127"/>
                <a:ea typeface="나눔스퀘어라운드 ExtraBold" pitchFamily="50" charset="-127"/>
              </a:rPr>
              <a:t>5. </a:t>
            </a:r>
            <a:r>
              <a:rPr lang="ko-KR" altLang="en-US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분석가가 되기 위한 기술들</a:t>
            </a:r>
            <a:endParaRPr lang="ko-KR" altLang="en-US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A363C-D6E1-4F03-B314-CD03A7F35E7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86232" y="2060848"/>
            <a:ext cx="799288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프로그래밍 기술</a:t>
            </a: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 R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과 </a:t>
            </a:r>
            <a:r>
              <a:rPr lang="ko-KR" altLang="en-US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파이선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등 프로그래밍 언어를 아는 것은 데이터 분석가에게 매우 중요합니다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</a:p>
          <a:p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2.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통계적 기술과 수학</a:t>
            </a: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추론적 통계 및 실험 설계 또한 데이터 분석가에게 필수입니다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</a:p>
          <a:p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3. </a:t>
            </a:r>
            <a:r>
              <a:rPr lang="ko-KR" altLang="en-US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머신러닝기술</a:t>
            </a: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4.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데이터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wrangling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기술</a:t>
            </a: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 </a:t>
            </a:r>
            <a:r>
              <a:rPr lang="ko-KR" altLang="en-US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로데이터를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매핑하고 데이터를 보다 편리하게 사용할 수 있는 다른 형식으로 </a:t>
            </a: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변환하는 기능입니다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</a:p>
          <a:p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5.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의사소통방법과 데이터 시각화 기술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A4A5F8-6A1C-402A-B2D2-E73466AB8442}"/>
              </a:ext>
            </a:extLst>
          </p:cNvPr>
          <p:cNvSpPr txBox="1"/>
          <p:nvPr/>
        </p:nvSpPr>
        <p:spPr>
          <a:xfrm>
            <a:off x="4462656" y="5375089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46262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EDA, </a:t>
            </a:r>
            <a:r>
              <a:rPr lang="ko-KR" altLang="en-US" sz="2000" dirty="0" err="1">
                <a:solidFill>
                  <a:srgbClr val="F46262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분프</a:t>
            </a:r>
            <a:r>
              <a:rPr lang="ko-KR" altLang="en-US" sz="2000" dirty="0">
                <a:solidFill>
                  <a:srgbClr val="F46262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프로젝트 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B41A2C-B448-4335-B782-BF3A7CF2CECB}"/>
              </a:ext>
            </a:extLst>
          </p:cNvPr>
          <p:cNvSpPr txBox="1"/>
          <p:nvPr/>
        </p:nvSpPr>
        <p:spPr>
          <a:xfrm>
            <a:off x="2771800" y="1988840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rgbClr val="F46262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분프</a:t>
            </a:r>
            <a:endParaRPr lang="ko-KR" altLang="en-US" sz="2000" dirty="0">
              <a:solidFill>
                <a:srgbClr val="F46262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2BA5C4-31F6-4F20-89D5-4F645563F024}"/>
              </a:ext>
            </a:extLst>
          </p:cNvPr>
          <p:cNvSpPr txBox="1"/>
          <p:nvPr/>
        </p:nvSpPr>
        <p:spPr>
          <a:xfrm>
            <a:off x="2914728" y="2763671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46262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경영수학</a:t>
            </a:r>
            <a:r>
              <a:rPr lang="en-US" altLang="ko-KR" sz="2000" dirty="0">
                <a:solidFill>
                  <a:srgbClr val="F46262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F46262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수리통계</a:t>
            </a:r>
            <a:r>
              <a:rPr lang="en-US" altLang="ko-KR" sz="2000" dirty="0">
                <a:solidFill>
                  <a:srgbClr val="F46262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F46262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회귀분석</a:t>
            </a:r>
            <a:r>
              <a:rPr lang="en-US" altLang="ko-KR" sz="2000" dirty="0">
                <a:solidFill>
                  <a:srgbClr val="F46262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2000" dirty="0" err="1">
                <a:solidFill>
                  <a:srgbClr val="F46262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다변량</a:t>
            </a:r>
            <a:r>
              <a:rPr lang="ko-KR" altLang="en-US" sz="2000" dirty="0">
                <a:solidFill>
                  <a:srgbClr val="F46262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824E48-CCDC-4ED3-BBE1-0855CA507922}"/>
              </a:ext>
            </a:extLst>
          </p:cNvPr>
          <p:cNvSpPr txBox="1"/>
          <p:nvPr/>
        </p:nvSpPr>
        <p:spPr>
          <a:xfrm>
            <a:off x="2375212" y="3675025"/>
            <a:ext cx="2340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46262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데이터 마이닝</a:t>
            </a:r>
            <a:r>
              <a:rPr lang="en-US" altLang="ko-KR" sz="2000" dirty="0">
                <a:solidFill>
                  <a:srgbClr val="F46262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F46262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학회</a:t>
            </a:r>
          </a:p>
        </p:txBody>
      </p:sp>
    </p:spTree>
    <p:extLst>
      <p:ext uri="{BB962C8B-B14F-4D97-AF65-F5344CB8AC3E}">
        <p14:creationId xmlns:p14="http://schemas.microsoft.com/office/powerpoint/2010/main" val="4060801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6" name="think-cell Slide" r:id="rId10" imgW="493" imgH="493" progId="TCLayout.ActiveDocument.1">
                  <p:embed/>
                </p:oleObj>
              </mc:Choice>
              <mc:Fallback>
                <p:oleObj name="think-cell Slide" r:id="rId10" imgW="493" imgH="493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모서리가 둥근 직사각형 4"/>
          <p:cNvSpPr/>
          <p:nvPr>
            <p:custDataLst>
              <p:tags r:id="rId3"/>
            </p:custDataLst>
          </p:nvPr>
        </p:nvSpPr>
        <p:spPr>
          <a:xfrm>
            <a:off x="323528" y="1263374"/>
            <a:ext cx="8496944" cy="522341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47BE3B-9297-4344-A35B-A8B57FF89F8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79512" y="456804"/>
            <a:ext cx="32415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라운드 ExtraBold" pitchFamily="50" charset="-127"/>
                <a:ea typeface="나눔스퀘어라운드 ExtraBold" pitchFamily="50" charset="-127"/>
              </a:rPr>
              <a:t>6. </a:t>
            </a:r>
            <a:r>
              <a:rPr lang="ko-KR" altLang="en-US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도움 될 만한 활동 </a:t>
            </a:r>
            <a:endParaRPr lang="ko-KR" altLang="en-US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A363C-D6E1-4F03-B314-CD03A7F35E7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27584" y="1757888"/>
            <a:ext cx="597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학회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(D&amp;A)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베이직세션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 R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등 기본 컴퓨팅 언어 학습</a:t>
            </a: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딥세션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기술적인 부분 학습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&amp;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구현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</a:t>
            </a:r>
          </a:p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-&gt;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학회 컨퍼런스 시행</a:t>
            </a: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802613-EF16-4D91-861D-A1DE2561BE7B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149245" y="4813783"/>
            <a:ext cx="597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투빅스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데이터 분석 연합동아리</a:t>
            </a: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매 분기 컨퍼런스 진행</a:t>
            </a: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머신러닝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딥러닝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AI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공부</a:t>
            </a: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4EF0DEC-AC7A-4795-BE87-EB9F7FA3FC39}"/>
              </a:ext>
            </a:extLst>
          </p:cNvPr>
          <p:cNvGrpSpPr/>
          <p:nvPr/>
        </p:nvGrpSpPr>
        <p:grpSpPr>
          <a:xfrm>
            <a:off x="4788024" y="3452653"/>
            <a:ext cx="3600400" cy="2816696"/>
            <a:chOff x="2627784" y="3140968"/>
            <a:chExt cx="3954129" cy="299577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A17B8E3-D2E7-4539-8057-30120D8AED0E}"/>
                </a:ext>
              </a:extLst>
            </p:cNvPr>
            <p:cNvGrpSpPr/>
            <p:nvPr/>
          </p:nvGrpSpPr>
          <p:grpSpPr>
            <a:xfrm>
              <a:off x="2627784" y="3140968"/>
              <a:ext cx="3954129" cy="2995779"/>
              <a:chOff x="2229593" y="2996952"/>
              <a:chExt cx="3954129" cy="2995779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E90C70C-FEA1-49B6-BEE0-9B669899391C}"/>
                  </a:ext>
                </a:extLst>
              </p:cNvPr>
              <p:cNvSpPr/>
              <p:nvPr/>
            </p:nvSpPr>
            <p:spPr>
              <a:xfrm>
                <a:off x="2229593" y="4773227"/>
                <a:ext cx="966311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2D795AFE-C2F9-42F6-91ED-CE3C65854D54}"/>
                  </a:ext>
                </a:extLst>
              </p:cNvPr>
              <p:cNvGrpSpPr/>
              <p:nvPr/>
            </p:nvGrpSpPr>
            <p:grpSpPr>
              <a:xfrm>
                <a:off x="2339752" y="2996952"/>
                <a:ext cx="3843970" cy="2995779"/>
                <a:chOff x="2358768" y="3042961"/>
                <a:chExt cx="3843970" cy="2995779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6A84EDF0-4876-409D-B944-56E29AAA2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059832" y="3429000"/>
                  <a:ext cx="2228850" cy="2286000"/>
                </a:xfrm>
                <a:prstGeom prst="rect">
                  <a:avLst/>
                </a:prstGeom>
              </p:spPr>
            </p:pic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9869AC5F-CF4D-47AD-83BC-692CA27ABB92}"/>
                    </a:ext>
                  </a:extLst>
                </p:cNvPr>
                <p:cNvSpPr/>
                <p:nvPr/>
              </p:nvSpPr>
              <p:spPr>
                <a:xfrm>
                  <a:off x="2627784" y="3270102"/>
                  <a:ext cx="1068527" cy="45348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A016B777-0D61-4942-A700-DCD00D69E1E4}"/>
                    </a:ext>
                  </a:extLst>
                </p:cNvPr>
                <p:cNvSpPr/>
                <p:nvPr/>
              </p:nvSpPr>
              <p:spPr>
                <a:xfrm>
                  <a:off x="3503473" y="3042961"/>
                  <a:ext cx="1068527" cy="45348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8F0E57B3-F598-4CFB-8344-65EEE16DB5D6}"/>
                    </a:ext>
                  </a:extLst>
                </p:cNvPr>
                <p:cNvSpPr/>
                <p:nvPr/>
              </p:nvSpPr>
              <p:spPr>
                <a:xfrm>
                  <a:off x="2358768" y="4007326"/>
                  <a:ext cx="966311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F69B2058-553B-47C0-B02C-B36846964FAC}"/>
                    </a:ext>
                  </a:extLst>
                </p:cNvPr>
                <p:cNvSpPr/>
                <p:nvPr/>
              </p:nvSpPr>
              <p:spPr>
                <a:xfrm>
                  <a:off x="5212128" y="3364014"/>
                  <a:ext cx="990610" cy="241597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4509B3DE-ADA1-4301-9B8E-10EB16FA7D2A}"/>
                    </a:ext>
                  </a:extLst>
                </p:cNvPr>
                <p:cNvSpPr/>
                <p:nvPr/>
              </p:nvSpPr>
              <p:spPr>
                <a:xfrm>
                  <a:off x="5076056" y="5577824"/>
                  <a:ext cx="795669" cy="4609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7CC8D1-78DF-421A-85F3-CC37F674A9F2}"/>
                </a:ext>
              </a:extLst>
            </p:cNvPr>
            <p:cNvSpPr/>
            <p:nvPr/>
          </p:nvSpPr>
          <p:spPr>
            <a:xfrm>
              <a:off x="2687633" y="4836819"/>
              <a:ext cx="937337" cy="5760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76C1EC4-65AB-48EC-8BD6-A58D030689DA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146007" y="3277758"/>
            <a:ext cx="597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학술부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(DAON)</a:t>
            </a:r>
          </a:p>
          <a:p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방학마다 스터디 진행</a:t>
            </a: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ko-KR" altLang="en-US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만사경통으로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전공생들에게 유익한 정보통</a:t>
            </a: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학술 연합 컨퍼런스 시행예정</a:t>
            </a: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5298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9" name="think-cell Slide" r:id="rId9" imgW="493" imgH="493" progId="TCLayout.ActiveDocument.1">
                  <p:embed/>
                </p:oleObj>
              </mc:Choice>
              <mc:Fallback>
                <p:oleObj name="think-cell Slide" r:id="rId9" imgW="493" imgH="493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모서리가 둥근 직사각형 4"/>
          <p:cNvSpPr/>
          <p:nvPr>
            <p:custDataLst>
              <p:tags r:id="rId3"/>
            </p:custDataLst>
          </p:nvPr>
        </p:nvSpPr>
        <p:spPr>
          <a:xfrm>
            <a:off x="323528" y="1263374"/>
            <a:ext cx="8496944" cy="522341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47BE3B-9297-4344-A35B-A8B57FF89F8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67544" y="493933"/>
            <a:ext cx="13580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라운드 ExtraBold" pitchFamily="50" charset="-127"/>
                <a:ea typeface="나눔스퀘어라운드 ExtraBold" pitchFamily="50" charset="-127"/>
              </a:rPr>
              <a:t>마치며</a:t>
            </a:r>
            <a:r>
              <a:rPr lang="en-US" altLang="ko-KR" sz="2800" dirty="0">
                <a:latin typeface="나눔스퀘어라운드 ExtraBold" pitchFamily="50" charset="-127"/>
                <a:ea typeface="나눔스퀘어라운드 ExtraBold" pitchFamily="50" charset="-127"/>
              </a:rPr>
              <a:t>..</a:t>
            </a:r>
            <a:endParaRPr lang="ko-KR" altLang="en-US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627470-0222-4B7B-A388-7CE9E0C4F0E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08901" y="1844824"/>
            <a:ext cx="73261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“</a:t>
            </a:r>
            <a:r>
              <a:rPr lang="ko-KR" altLang="en-US" sz="20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뚜렷한까지는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20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아니여도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내가 </a:t>
            </a:r>
            <a:r>
              <a:rPr lang="ko-KR" altLang="en-US" sz="20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어느정도까지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해내겠다 올라가겠다는 </a:t>
            </a:r>
            <a:endParaRPr lang="en-US" altLang="ko-KR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목표를 잡고 조금씩 </a:t>
            </a:r>
            <a:r>
              <a:rPr lang="ko-KR" altLang="en-US" sz="20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조금씩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20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이루어가고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목표를 </a:t>
            </a:r>
            <a:r>
              <a:rPr lang="ko-KR" altLang="en-US" sz="20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높여가다보면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시기시기마다 돌아보았을 때 </a:t>
            </a:r>
            <a:r>
              <a:rPr lang="ko-KR" altLang="en-US" sz="20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성정한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자신을 볼 수 있다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.”</a:t>
            </a:r>
          </a:p>
        </p:txBody>
      </p:sp>
      <p:pic>
        <p:nvPicPr>
          <p:cNvPr id="24" name="Picture 32" descr="C:\Users\김호영\Desktop\운영\블로그\PPT 템플릿\무민\6ce5ff4bf12f8da6af7da2799006422c_1481429979_9527.png">
            <a:extLst>
              <a:ext uri="{FF2B5EF4-FFF2-40B4-BE49-F238E27FC236}">
                <a16:creationId xmlns:a16="http://schemas.microsoft.com/office/drawing/2014/main" id="{D8308C1E-E2D8-4BB6-A871-43416E5300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400" b="95200" l="10000" r="90000">
                        <a14:foregroundMark x1="62400" y1="32400" x2="61800" y2="32800"/>
                        <a14:foregroundMark x1="59000" y1="24200" x2="59000" y2="24200"/>
                        <a14:foregroundMark x1="54800" y1="14600" x2="54800" y2="14600"/>
                        <a14:foregroundMark x1="57200" y1="25000" x2="57200" y2="25000"/>
                        <a14:foregroundMark x1="56800" y1="40000" x2="56800" y2="40000"/>
                        <a14:foregroundMark x1="76000" y1="38600" x2="76000" y2="38600"/>
                        <a14:foregroundMark x1="66600" y1="60800" x2="66600" y2="60800"/>
                        <a14:foregroundMark x1="65000" y1="79200" x2="65000" y2="79200"/>
                        <a14:foregroundMark x1="53200" y1="84400" x2="53200" y2="84400"/>
                        <a14:foregroundMark x1="51200" y1="89800" x2="51200" y2="89800"/>
                        <a14:foregroundMark x1="44000" y1="85600" x2="44000" y2="85600"/>
                        <a14:foregroundMark x1="45600" y1="68000" x2="45600" y2="68000"/>
                        <a14:foregroundMark x1="48800" y1="44200" x2="48800" y2="44200"/>
                        <a14:foregroundMark x1="47200" y1="38200" x2="47200" y2="38200"/>
                        <a14:foregroundMark x1="44200" y1="55200" x2="45000" y2="55800"/>
                        <a14:foregroundMark x1="52000" y1="57400" x2="56600" y2="57200"/>
                        <a14:foregroundMark x1="59800" y1="55000" x2="59800" y2="55000"/>
                        <a14:foregroundMark x1="56000" y1="70000" x2="57400" y2="71000"/>
                        <a14:foregroundMark x1="63200" y1="75600" x2="64800" y2="75400"/>
                        <a14:foregroundMark x1="71200" y1="72200" x2="71800" y2="70800"/>
                        <a14:foregroundMark x1="71200" y1="67000" x2="71200" y2="67000"/>
                        <a14:foregroundMark x1="55600" y1="31000" x2="55600" y2="31000"/>
                        <a14:foregroundMark x1="51600" y1="23400" x2="51600" y2="23400"/>
                        <a14:foregroundMark x1="54600" y1="32600" x2="54600" y2="32600"/>
                        <a14:foregroundMark x1="58800" y1="43000" x2="58800" y2="43000"/>
                        <a14:foregroundMark x1="72000" y1="45800" x2="72000" y2="45800"/>
                        <a14:foregroundMark x1="76600" y1="40400" x2="76600" y2="40400"/>
                        <a14:foregroundMark x1="70600" y1="35800" x2="70600" y2="35800"/>
                        <a14:foregroundMark x1="64000" y1="35600" x2="64200" y2="36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73" t="5252" r="14060" b="3035"/>
          <a:stretch/>
        </p:blipFill>
        <p:spPr bwMode="auto">
          <a:xfrm flipH="1">
            <a:off x="7524328" y="4834630"/>
            <a:ext cx="1583328" cy="202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F8DAC9E-E7C3-43E5-A8EB-29C95D23BB7F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187624" y="3441937"/>
            <a:ext cx="732619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5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너무 딥러닝</a:t>
            </a:r>
            <a:r>
              <a:rPr lang="en-US" altLang="ko-KR" sz="2000" dirty="0">
                <a:solidFill>
                  <a:schemeClr val="accent5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AI, </a:t>
            </a:r>
            <a:r>
              <a:rPr lang="ko-KR" altLang="en-US" sz="2000" dirty="0">
                <a:solidFill>
                  <a:schemeClr val="accent5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개발자</a:t>
            </a:r>
            <a:r>
              <a:rPr lang="en-US" altLang="ko-KR" sz="2000" dirty="0">
                <a:solidFill>
                  <a:schemeClr val="accent5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ko-KR" altLang="en-US" sz="2000" dirty="0" err="1">
                <a:solidFill>
                  <a:schemeClr val="accent5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소융</a:t>
            </a:r>
            <a:r>
              <a:rPr lang="en-US" altLang="ko-KR" sz="2000" dirty="0">
                <a:solidFill>
                  <a:schemeClr val="accent5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 </a:t>
            </a:r>
            <a:r>
              <a:rPr lang="ko-KR" altLang="en-US" sz="2000" dirty="0">
                <a:solidFill>
                  <a:schemeClr val="accent5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쪽으로만 생각하지 않았으면 좋겠다</a:t>
            </a:r>
            <a:r>
              <a:rPr lang="en-US" altLang="ko-KR" sz="2000" dirty="0">
                <a:solidFill>
                  <a:schemeClr val="accent5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</a:p>
          <a:p>
            <a:endParaRPr lang="en-US" altLang="ko-KR" sz="2000" dirty="0">
              <a:solidFill>
                <a:schemeClr val="accent5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accent5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경험을 많이 했으면 좋겠다</a:t>
            </a:r>
            <a:r>
              <a:rPr lang="en-US" altLang="ko-KR" sz="2000" dirty="0">
                <a:solidFill>
                  <a:schemeClr val="accent5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 (</a:t>
            </a:r>
            <a:r>
              <a:rPr lang="ko-KR" altLang="en-US" sz="2000" dirty="0">
                <a:solidFill>
                  <a:schemeClr val="accent5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책</a:t>
            </a:r>
            <a:r>
              <a:rPr lang="en-US" altLang="ko-KR" sz="2000" dirty="0">
                <a:solidFill>
                  <a:schemeClr val="accent5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!!)</a:t>
            </a:r>
          </a:p>
          <a:p>
            <a:endParaRPr lang="en-US" altLang="ko-KR" sz="2000" dirty="0">
              <a:solidFill>
                <a:schemeClr val="accent5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accent5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책을 통한 소양과 지식 쌓기 </a:t>
            </a:r>
            <a:r>
              <a:rPr lang="en-US" altLang="ko-KR" sz="2000" dirty="0">
                <a:solidFill>
                  <a:schemeClr val="accent5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ko-KR" altLang="en-US" sz="2000" dirty="0">
                <a:solidFill>
                  <a:schemeClr val="accent5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기계적 사고 막기</a:t>
            </a:r>
            <a:r>
              <a:rPr lang="en-US" altLang="ko-KR" sz="2000" dirty="0">
                <a:solidFill>
                  <a:schemeClr val="accent5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47239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개체 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0" name="think-cell Slide" r:id="rId6" imgW="493" imgH="493" progId="TCLayout.ActiveDocument.1">
                  <p:embed/>
                </p:oleObj>
              </mc:Choice>
              <mc:Fallback>
                <p:oleObj name="think-cell Slide" r:id="rId6" imgW="493" imgH="493" progId="TCLayout.ActiveDocument.1">
                  <p:embed/>
                  <p:pic>
                    <p:nvPicPr>
                      <p:cNvPr id="10" name="개체 9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직사각형 14"/>
          <p:cNvSpPr/>
          <p:nvPr>
            <p:custDataLst>
              <p:tags r:id="rId3"/>
            </p:custDataLst>
          </p:nvPr>
        </p:nvSpPr>
        <p:spPr>
          <a:xfrm>
            <a:off x="35496" y="0"/>
            <a:ext cx="9073007" cy="6853511"/>
          </a:xfrm>
          <a:prstGeom prst="rect">
            <a:avLst/>
          </a:prstGeom>
          <a:noFill/>
          <a:ln w="127000">
            <a:solidFill>
              <a:srgbClr val="CCE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>
            <p:custDataLst>
              <p:tags r:id="rId4"/>
            </p:custDataLst>
          </p:nvPr>
        </p:nvSpPr>
        <p:spPr>
          <a:xfrm>
            <a:off x="3563887" y="3103589"/>
            <a:ext cx="2016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3600" dirty="0">
                <a:solidFill>
                  <a:prstClr val="black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Statistics 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행복Medium" panose="02020603020101020101" pitchFamily="18" charset="-127"/>
              <a:ea typeface="12롯데마트행복Medium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3566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6" name="think-cell Slide" r:id="rId8" imgW="493" imgH="493" progId="TCLayout.ActiveDocument.1">
                  <p:embed/>
                </p:oleObj>
              </mc:Choice>
              <mc:Fallback>
                <p:oleObj name="think-cell Slide" r:id="rId8" imgW="493" imgH="493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모서리가 둥근 직사각형 4"/>
          <p:cNvSpPr/>
          <p:nvPr>
            <p:custDataLst>
              <p:tags r:id="rId3"/>
            </p:custDataLst>
          </p:nvPr>
        </p:nvSpPr>
        <p:spPr>
          <a:xfrm>
            <a:off x="323528" y="1263374"/>
            <a:ext cx="8496944" cy="522341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47BE3B-9297-4344-A35B-A8B57FF89F8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79512" y="456804"/>
            <a:ext cx="2101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라운드 ExtraBold" pitchFamily="50" charset="-127"/>
                <a:ea typeface="나눔스퀘어라운드 ExtraBold" pitchFamily="50" charset="-127"/>
              </a:rPr>
              <a:t>설명에 앞서</a:t>
            </a:r>
            <a:r>
              <a:rPr lang="en-US" altLang="ko-KR" sz="2800" dirty="0">
                <a:latin typeface="나눔스퀘어라운드 ExtraBold" pitchFamily="50" charset="-127"/>
                <a:ea typeface="나눔스퀘어라운드 ExtraBold" pitchFamily="50" charset="-127"/>
              </a:rPr>
              <a:t>..</a:t>
            </a:r>
            <a:endParaRPr lang="ko-KR" altLang="en-US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7926B0-EF6D-412B-BB79-31FAE0629D5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230440" y="2564904"/>
            <a:ext cx="6509912" cy="2270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Tx/>
              <a:buChar char="-"/>
            </a:pP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어디까지나 주관적인 소개 및 추천</a:t>
            </a:r>
            <a:endParaRPr lang="en-US" altLang="ko-KR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342900" indent="-342900">
              <a:lnSpc>
                <a:spcPct val="250000"/>
              </a:lnSpc>
              <a:buFontTx/>
              <a:buChar char="-"/>
            </a:pP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정답이 아닌 주관적인 의견임을 명심 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!</a:t>
            </a:r>
          </a:p>
          <a:p>
            <a:pPr marL="342900" indent="-342900">
              <a:lnSpc>
                <a:spcPct val="250000"/>
              </a:lnSpc>
              <a:buFontTx/>
              <a:buChar char="-"/>
            </a:pP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추후 커리큘럼 및 세부 강의방식은 변경될 수 있음 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! 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endParaRPr lang="en-US" altLang="ko-KR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2739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9" name="think-cell Slide" r:id="rId8" imgW="493" imgH="493" progId="TCLayout.ActiveDocument.1">
                  <p:embed/>
                </p:oleObj>
              </mc:Choice>
              <mc:Fallback>
                <p:oleObj name="think-cell Slide" r:id="rId8" imgW="493" imgH="493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모서리가 둥근 직사각형 4"/>
          <p:cNvSpPr/>
          <p:nvPr>
            <p:custDataLst>
              <p:tags r:id="rId3"/>
            </p:custDataLst>
          </p:nvPr>
        </p:nvSpPr>
        <p:spPr>
          <a:xfrm>
            <a:off x="323528" y="1263374"/>
            <a:ext cx="8496944" cy="522341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47BE3B-9297-4344-A35B-A8B57FF89F8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79512" y="456804"/>
            <a:ext cx="2569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latin typeface="나눔스퀘어라운드 ExtraBold" pitchFamily="50" charset="-127"/>
                <a:ea typeface="나눔스퀘어라운드 ExtraBold" pitchFamily="50" charset="-127"/>
              </a:rPr>
              <a:t>머신러닝</a:t>
            </a:r>
            <a:r>
              <a:rPr lang="en-US" altLang="ko-KR" sz="2800" dirty="0">
                <a:latin typeface="나눔스퀘어라운드 ExtraBold" pitchFamily="50" charset="-127"/>
                <a:ea typeface="나눔스퀘어라운드 ExtraBold" pitchFamily="50" charset="-127"/>
              </a:rPr>
              <a:t>,</a:t>
            </a:r>
            <a:r>
              <a:rPr lang="ko-KR" altLang="en-US" sz="2800" dirty="0">
                <a:latin typeface="나눔스퀘어라운드 ExtraBold" pitchFamily="50" charset="-127"/>
                <a:ea typeface="나눔스퀘어라운드 ExtraBold" pitchFamily="50" charset="-127"/>
              </a:rPr>
              <a:t>딥러닝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7926B0-EF6D-412B-BB79-31FAE0629D5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08901" y="2708920"/>
            <a:ext cx="7326198" cy="1782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sz="20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머신러닝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20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딥러닝의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핵심 키워드는 </a:t>
            </a:r>
            <a:r>
              <a:rPr lang="en-US" altLang="ko-KR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‘</a:t>
            </a:r>
            <a:r>
              <a:rPr lang="ko-KR" altLang="en-US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예측</a:t>
            </a:r>
            <a:r>
              <a:rPr lang="en-US" altLang="ko-KR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’</a:t>
            </a:r>
          </a:p>
          <a:p>
            <a:pPr algn="ctr">
              <a:lnSpc>
                <a:spcPct val="250000"/>
              </a:lnSpc>
            </a:pP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수학적 배경은 확률 즉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통계</a:t>
            </a:r>
            <a:endParaRPr lang="en-US" altLang="ko-KR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684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3" name="think-cell Slide" r:id="rId7" imgW="493" imgH="493" progId="TCLayout.ActiveDocument.1">
                  <p:embed/>
                </p:oleObj>
              </mc:Choice>
              <mc:Fallback>
                <p:oleObj name="think-cell Slide" r:id="rId7" imgW="493" imgH="493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모서리가 둥근 직사각형 4"/>
          <p:cNvSpPr/>
          <p:nvPr>
            <p:custDataLst>
              <p:tags r:id="rId3"/>
            </p:custDataLst>
          </p:nvPr>
        </p:nvSpPr>
        <p:spPr>
          <a:xfrm>
            <a:off x="323528" y="1263374"/>
            <a:ext cx="8496944" cy="522341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47BE3B-9297-4344-A35B-A8B57FF89F8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79512" y="456804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라운드 ExtraBold" pitchFamily="50" charset="-127"/>
                <a:ea typeface="나눔스퀘어라운드 ExtraBold" pitchFamily="50" charset="-127"/>
              </a:rPr>
              <a:t>통계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F59770-88E5-4124-B859-869D694E9775}"/>
              </a:ext>
            </a:extLst>
          </p:cNvPr>
          <p:cNvSpPr txBox="1"/>
          <p:nvPr/>
        </p:nvSpPr>
        <p:spPr>
          <a:xfrm>
            <a:off x="2715545" y="2905217"/>
            <a:ext cx="133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순수통계학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A4DCBC-E5B3-4108-B68F-614CD2F52915}"/>
              </a:ext>
            </a:extLst>
          </p:cNvPr>
          <p:cNvSpPr txBox="1"/>
          <p:nvPr/>
        </p:nvSpPr>
        <p:spPr>
          <a:xfrm>
            <a:off x="2715545" y="4697121"/>
            <a:ext cx="133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응용통계학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7F1959-37FB-473D-8E53-168B2D620EDE}"/>
              </a:ext>
            </a:extLst>
          </p:cNvPr>
          <p:cNvSpPr txBox="1"/>
          <p:nvPr/>
        </p:nvSpPr>
        <p:spPr>
          <a:xfrm>
            <a:off x="5265223" y="4539930"/>
            <a:ext cx="183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다변량통계분석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39C72-2531-4F1D-AE6E-FDA7D85D9416}"/>
              </a:ext>
            </a:extLst>
          </p:cNvPr>
          <p:cNvSpPr txBox="1"/>
          <p:nvPr/>
        </p:nvSpPr>
        <p:spPr>
          <a:xfrm>
            <a:off x="5327636" y="3342719"/>
            <a:ext cx="143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회귀분석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DB8563-D243-42E7-8812-69D33860F7C3}"/>
              </a:ext>
            </a:extLst>
          </p:cNvPr>
          <p:cNvSpPr txBox="1"/>
          <p:nvPr/>
        </p:nvSpPr>
        <p:spPr>
          <a:xfrm>
            <a:off x="5296863" y="2809319"/>
            <a:ext cx="143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수리통계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51544C-A4DC-43D2-9E03-613AC0E1D664}"/>
              </a:ext>
            </a:extLst>
          </p:cNvPr>
          <p:cNvSpPr txBox="1"/>
          <p:nvPr/>
        </p:nvSpPr>
        <p:spPr>
          <a:xfrm>
            <a:off x="5296863" y="1748436"/>
            <a:ext cx="143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경영수학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72881E-E632-45C5-A8EF-AD4AC66D2995}"/>
              </a:ext>
            </a:extLst>
          </p:cNvPr>
          <p:cNvSpPr txBox="1"/>
          <p:nvPr/>
        </p:nvSpPr>
        <p:spPr>
          <a:xfrm>
            <a:off x="5296863" y="2275919"/>
            <a:ext cx="143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경영통계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FDC302-AFF8-4D78-9079-A0C478B81665}"/>
              </a:ext>
            </a:extLst>
          </p:cNvPr>
          <p:cNvSpPr txBox="1"/>
          <p:nvPr/>
        </p:nvSpPr>
        <p:spPr>
          <a:xfrm>
            <a:off x="5265223" y="5073330"/>
            <a:ext cx="183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통계자료처리론</a:t>
            </a:r>
          </a:p>
        </p:txBody>
      </p:sp>
    </p:spTree>
    <p:extLst>
      <p:ext uri="{BB962C8B-B14F-4D97-AF65-F5344CB8AC3E}">
        <p14:creationId xmlns:p14="http://schemas.microsoft.com/office/powerpoint/2010/main" val="2121254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개체 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0" name="think-cell Slide" r:id="rId6" imgW="493" imgH="493" progId="TCLayout.ActiveDocument.1">
                  <p:embed/>
                </p:oleObj>
              </mc:Choice>
              <mc:Fallback>
                <p:oleObj name="think-cell Slide" r:id="rId6" imgW="493" imgH="493" progId="TCLayout.ActiveDocument.1">
                  <p:embed/>
                  <p:pic>
                    <p:nvPicPr>
                      <p:cNvPr id="10" name="개체 9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직사각형 14"/>
          <p:cNvSpPr/>
          <p:nvPr>
            <p:custDataLst>
              <p:tags r:id="rId3"/>
            </p:custDataLst>
          </p:nvPr>
        </p:nvSpPr>
        <p:spPr>
          <a:xfrm>
            <a:off x="35496" y="0"/>
            <a:ext cx="9073007" cy="6853511"/>
          </a:xfrm>
          <a:prstGeom prst="rect">
            <a:avLst/>
          </a:prstGeom>
          <a:noFill/>
          <a:ln w="127000">
            <a:solidFill>
              <a:srgbClr val="CCE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>
            <p:custDataLst>
              <p:tags r:id="rId4"/>
            </p:custDataLst>
          </p:nvPr>
        </p:nvSpPr>
        <p:spPr>
          <a:xfrm>
            <a:off x="3203848" y="2852936"/>
            <a:ext cx="2871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Data Analysis</a:t>
            </a:r>
            <a:endParaRPr lang="ko-KR" altLang="en-US" sz="3600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9080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7" name="think-cell Slide" r:id="rId7" imgW="493" imgH="493" progId="TCLayout.ActiveDocument.1">
                  <p:embed/>
                </p:oleObj>
              </mc:Choice>
              <mc:Fallback>
                <p:oleObj name="think-cell Slide" r:id="rId7" imgW="493" imgH="493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모서리가 둥근 직사각형 4"/>
          <p:cNvSpPr/>
          <p:nvPr>
            <p:custDataLst>
              <p:tags r:id="rId3"/>
            </p:custDataLst>
          </p:nvPr>
        </p:nvSpPr>
        <p:spPr>
          <a:xfrm>
            <a:off x="323528" y="1263374"/>
            <a:ext cx="8496944" cy="522341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47BE3B-9297-4344-A35B-A8B57FF89F8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79512" y="456804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라운드 ExtraBold" pitchFamily="50" charset="-127"/>
                <a:ea typeface="나눔스퀘어라운드 ExtraBold" pitchFamily="50" charset="-127"/>
              </a:rPr>
              <a:t>통계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39C72-2531-4F1D-AE6E-FDA7D85D9416}"/>
              </a:ext>
            </a:extLst>
          </p:cNvPr>
          <p:cNvSpPr txBox="1"/>
          <p:nvPr/>
        </p:nvSpPr>
        <p:spPr>
          <a:xfrm>
            <a:off x="4100419" y="4771468"/>
            <a:ext cx="143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회귀분석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DB8563-D243-42E7-8812-69D33860F7C3}"/>
              </a:ext>
            </a:extLst>
          </p:cNvPr>
          <p:cNvSpPr txBox="1"/>
          <p:nvPr/>
        </p:nvSpPr>
        <p:spPr>
          <a:xfrm>
            <a:off x="4109179" y="3903712"/>
            <a:ext cx="143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수리통계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51544C-A4DC-43D2-9E03-613AC0E1D664}"/>
              </a:ext>
            </a:extLst>
          </p:cNvPr>
          <p:cNvSpPr txBox="1"/>
          <p:nvPr/>
        </p:nvSpPr>
        <p:spPr>
          <a:xfrm>
            <a:off x="4121371" y="2168200"/>
            <a:ext cx="143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경영수학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72881E-E632-45C5-A8EF-AD4AC66D2995}"/>
              </a:ext>
            </a:extLst>
          </p:cNvPr>
          <p:cNvSpPr txBox="1"/>
          <p:nvPr/>
        </p:nvSpPr>
        <p:spPr>
          <a:xfrm>
            <a:off x="4109179" y="3035956"/>
            <a:ext cx="143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경영통계</a:t>
            </a: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F33E59DC-AF34-450B-AC57-2E9C3596CB8F}"/>
              </a:ext>
            </a:extLst>
          </p:cNvPr>
          <p:cNvSpPr/>
          <p:nvPr/>
        </p:nvSpPr>
        <p:spPr>
          <a:xfrm>
            <a:off x="4463988" y="2636912"/>
            <a:ext cx="216024" cy="288032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F99DBEE4-7768-422B-B7AC-791E7C7E53F6}"/>
              </a:ext>
            </a:extLst>
          </p:cNvPr>
          <p:cNvSpPr/>
          <p:nvPr/>
        </p:nvSpPr>
        <p:spPr>
          <a:xfrm>
            <a:off x="4463988" y="3500387"/>
            <a:ext cx="216024" cy="288032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5F5B316B-276C-48F3-BED4-04564B042961}"/>
              </a:ext>
            </a:extLst>
          </p:cNvPr>
          <p:cNvSpPr/>
          <p:nvPr/>
        </p:nvSpPr>
        <p:spPr>
          <a:xfrm>
            <a:off x="4463988" y="4391648"/>
            <a:ext cx="216024" cy="288032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829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1" name="think-cell Slide" r:id="rId7" imgW="493" imgH="493" progId="TCLayout.ActiveDocument.1">
                  <p:embed/>
                </p:oleObj>
              </mc:Choice>
              <mc:Fallback>
                <p:oleObj name="think-cell Slide" r:id="rId7" imgW="493" imgH="493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모서리가 둥근 직사각형 4"/>
          <p:cNvSpPr/>
          <p:nvPr>
            <p:custDataLst>
              <p:tags r:id="rId3"/>
            </p:custDataLst>
          </p:nvPr>
        </p:nvSpPr>
        <p:spPr>
          <a:xfrm>
            <a:off x="323528" y="1263374"/>
            <a:ext cx="8496944" cy="522341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47BE3B-9297-4344-A35B-A8B57FF89F8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79512" y="456804"/>
            <a:ext cx="2473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latin typeface="나눔스퀘어라운드 ExtraBold" pitchFamily="50" charset="-127"/>
                <a:ea typeface="나눔스퀘어라운드 ExtraBold" pitchFamily="50" charset="-127"/>
              </a:rPr>
              <a:t>다변량통계분석</a:t>
            </a:r>
            <a:endParaRPr lang="ko-KR" altLang="en-US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51544C-A4DC-43D2-9E03-613AC0E1D664}"/>
              </a:ext>
            </a:extLst>
          </p:cNvPr>
          <p:cNvSpPr txBox="1"/>
          <p:nvPr/>
        </p:nvSpPr>
        <p:spPr>
          <a:xfrm>
            <a:off x="1187624" y="2513168"/>
            <a:ext cx="7200800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Tx/>
              <a:buChar char="-"/>
            </a:pP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통계적 지식을 총정리</a:t>
            </a: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이론위주의 통계수업과 실습위주의 </a:t>
            </a:r>
            <a:r>
              <a:rPr lang="ko-KR" altLang="en-US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머신러닝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수업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b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</a:br>
            <a:r>
              <a:rPr lang="ko-KR" altLang="en-US" sz="2400" dirty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연결고리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가 되는 수업</a:t>
            </a: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975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4" name="think-cell Slide" r:id="rId7" imgW="493" imgH="493" progId="TCLayout.ActiveDocument.1">
                  <p:embed/>
                </p:oleObj>
              </mc:Choice>
              <mc:Fallback>
                <p:oleObj name="think-cell Slide" r:id="rId7" imgW="493" imgH="493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모서리가 둥근 직사각형 4"/>
          <p:cNvSpPr/>
          <p:nvPr>
            <p:custDataLst>
              <p:tags r:id="rId3"/>
            </p:custDataLst>
          </p:nvPr>
        </p:nvSpPr>
        <p:spPr>
          <a:xfrm>
            <a:off x="323528" y="1263374"/>
            <a:ext cx="8496944" cy="522341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47BE3B-9297-4344-A35B-A8B57FF89F8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79512" y="456804"/>
            <a:ext cx="2473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latin typeface="나눔스퀘어라운드 ExtraBold" pitchFamily="50" charset="-127"/>
                <a:ea typeface="나눔스퀘어라운드 ExtraBold" pitchFamily="50" charset="-127"/>
              </a:rPr>
              <a:t>다변량통계분석</a:t>
            </a:r>
            <a:endParaRPr lang="ko-KR" altLang="en-US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51CAC5A-4E36-44DF-B0DE-658DF5C5F5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5575" y="1579555"/>
            <a:ext cx="7703791" cy="458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696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8" name="think-cell Slide" r:id="rId7" imgW="493" imgH="493" progId="TCLayout.ActiveDocument.1">
                  <p:embed/>
                </p:oleObj>
              </mc:Choice>
              <mc:Fallback>
                <p:oleObj name="think-cell Slide" r:id="rId7" imgW="493" imgH="493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모서리가 둥근 직사각형 4"/>
          <p:cNvSpPr/>
          <p:nvPr>
            <p:custDataLst>
              <p:tags r:id="rId3"/>
            </p:custDataLst>
          </p:nvPr>
        </p:nvSpPr>
        <p:spPr>
          <a:xfrm>
            <a:off x="323528" y="1263374"/>
            <a:ext cx="8496944" cy="522341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47BE3B-9297-4344-A35B-A8B57FF89F8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79512" y="456804"/>
            <a:ext cx="2473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latin typeface="나눔스퀘어라운드 ExtraBold" pitchFamily="50" charset="-127"/>
                <a:ea typeface="나눔스퀘어라운드 ExtraBold" pitchFamily="50" charset="-127"/>
              </a:rPr>
              <a:t>다변량통계분석</a:t>
            </a:r>
            <a:endParaRPr lang="ko-KR" altLang="en-US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17AF2A-F28E-4EA2-9346-EAE6093EBC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5575" y="1556792"/>
            <a:ext cx="7655361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430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2" name="think-cell Slide" r:id="rId7" imgW="493" imgH="493" progId="TCLayout.ActiveDocument.1">
                  <p:embed/>
                </p:oleObj>
              </mc:Choice>
              <mc:Fallback>
                <p:oleObj name="think-cell Slide" r:id="rId7" imgW="493" imgH="493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모서리가 둥근 직사각형 4"/>
          <p:cNvSpPr/>
          <p:nvPr>
            <p:custDataLst>
              <p:tags r:id="rId3"/>
            </p:custDataLst>
          </p:nvPr>
        </p:nvSpPr>
        <p:spPr>
          <a:xfrm>
            <a:off x="323528" y="1263374"/>
            <a:ext cx="8496944" cy="522341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47BE3B-9297-4344-A35B-A8B57FF89F8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79512" y="456804"/>
            <a:ext cx="2473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latin typeface="나눔스퀘어라운드 ExtraBold" pitchFamily="50" charset="-127"/>
                <a:ea typeface="나눔스퀘어라운드 ExtraBold" pitchFamily="50" charset="-127"/>
              </a:rPr>
              <a:t>다변량통계분석</a:t>
            </a:r>
            <a:endParaRPr lang="ko-KR" altLang="en-US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FD888A-4917-46AF-A972-861792E594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5576" y="1628800"/>
            <a:ext cx="7560840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5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6" name="think-cell Slide" r:id="rId7" imgW="493" imgH="493" progId="TCLayout.ActiveDocument.1">
                  <p:embed/>
                </p:oleObj>
              </mc:Choice>
              <mc:Fallback>
                <p:oleObj name="think-cell Slide" r:id="rId7" imgW="493" imgH="493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모서리가 둥근 직사각형 4"/>
          <p:cNvSpPr/>
          <p:nvPr>
            <p:custDataLst>
              <p:tags r:id="rId3"/>
            </p:custDataLst>
          </p:nvPr>
        </p:nvSpPr>
        <p:spPr>
          <a:xfrm>
            <a:off x="323528" y="1263374"/>
            <a:ext cx="8496944" cy="522341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47BE3B-9297-4344-A35B-A8B57FF89F8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79512" y="456804"/>
            <a:ext cx="2473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latin typeface="나눔스퀘어라운드 ExtraBold" pitchFamily="50" charset="-127"/>
                <a:ea typeface="나눔스퀘어라운드 ExtraBold" pitchFamily="50" charset="-127"/>
              </a:rPr>
              <a:t>다변량통계분석</a:t>
            </a:r>
            <a:endParaRPr lang="ko-KR" altLang="en-US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6EB227-8DC6-4A64-945E-FC30F8FF0D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158" y="1732180"/>
            <a:ext cx="7849683" cy="428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32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0" name="think-cell Slide" r:id="rId7" imgW="493" imgH="493" progId="TCLayout.ActiveDocument.1">
                  <p:embed/>
                </p:oleObj>
              </mc:Choice>
              <mc:Fallback>
                <p:oleObj name="think-cell Slide" r:id="rId7" imgW="493" imgH="493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모서리가 둥근 직사각형 4"/>
          <p:cNvSpPr/>
          <p:nvPr>
            <p:custDataLst>
              <p:tags r:id="rId3"/>
            </p:custDataLst>
          </p:nvPr>
        </p:nvSpPr>
        <p:spPr>
          <a:xfrm>
            <a:off x="323528" y="1263374"/>
            <a:ext cx="8496944" cy="522341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47BE3B-9297-4344-A35B-A8B57FF89F8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79512" y="456804"/>
            <a:ext cx="2473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라운드 ExtraBold" pitchFamily="50" charset="-127"/>
                <a:ea typeface="나눔스퀘어라운드 ExtraBold" pitchFamily="50" charset="-127"/>
              </a:rPr>
              <a:t>통계자료처리론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BB364B-4F09-4EAA-905B-E332201EEB87}"/>
              </a:ext>
            </a:extLst>
          </p:cNvPr>
          <p:cNvSpPr txBox="1"/>
          <p:nvPr/>
        </p:nvSpPr>
        <p:spPr>
          <a:xfrm>
            <a:off x="1187624" y="2513168"/>
            <a:ext cx="7200800" cy="2433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Tx/>
              <a:buChar char="-"/>
            </a:pP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설문조사를 어떻게 처리하는지</a:t>
            </a: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285750" indent="-285750">
              <a:lnSpc>
                <a:spcPct val="300000"/>
              </a:lnSpc>
              <a:buFontTx/>
              <a:buChar char="-"/>
            </a:pP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실제 설문지 작성부터 설문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결과 해석까지 실제 리서치 업무를 배움</a:t>
            </a: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285750" indent="-285750">
              <a:lnSpc>
                <a:spcPct val="300000"/>
              </a:lnSpc>
              <a:buFontTx/>
              <a:buChar char="-"/>
            </a:pP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리서치 분야에 관심있는 학생에겐 꼭 추천하고 싶은 강의</a:t>
            </a: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3653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4" name="think-cell Slide" r:id="rId7" imgW="493" imgH="493" progId="TCLayout.ActiveDocument.1">
                  <p:embed/>
                </p:oleObj>
              </mc:Choice>
              <mc:Fallback>
                <p:oleObj name="think-cell Slide" r:id="rId7" imgW="493" imgH="493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모서리가 둥근 직사각형 4"/>
          <p:cNvSpPr/>
          <p:nvPr>
            <p:custDataLst>
              <p:tags r:id="rId3"/>
            </p:custDataLst>
          </p:nvPr>
        </p:nvSpPr>
        <p:spPr>
          <a:xfrm>
            <a:off x="323528" y="1263374"/>
            <a:ext cx="8496944" cy="522341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47BE3B-9297-4344-A35B-A8B57FF89F8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79512" y="456804"/>
            <a:ext cx="28905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라운드 ExtraBold" pitchFamily="50" charset="-127"/>
                <a:ea typeface="나눔스퀘어라운드 ExtraBold" pitchFamily="50" charset="-127"/>
              </a:rPr>
              <a:t>빅데이터와 시각화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BB364B-4F09-4EAA-905B-E332201EEB87}"/>
              </a:ext>
            </a:extLst>
          </p:cNvPr>
          <p:cNvSpPr txBox="1"/>
          <p:nvPr/>
        </p:nvSpPr>
        <p:spPr>
          <a:xfrm>
            <a:off x="1187624" y="1916832"/>
            <a:ext cx="7200800" cy="326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Tx/>
              <a:buChar char="-"/>
            </a:pP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개인적으로 추천하고 싶은 강의</a:t>
            </a: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285750" indent="-285750">
              <a:lnSpc>
                <a:spcPct val="300000"/>
              </a:lnSpc>
              <a:buFontTx/>
              <a:buChar char="-"/>
            </a:pP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50%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사례연구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50% GIS Tool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학습</a:t>
            </a: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285750" indent="-285750">
              <a:lnSpc>
                <a:spcPct val="300000"/>
              </a:lnSpc>
              <a:buFontTx/>
              <a:buChar char="-"/>
            </a:pP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19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학년도 중간고사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 [ Apple 2</a:t>
            </a:r>
            <a:r>
              <a:rPr lang="ko-KR" altLang="en-US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호점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최적입지선정 분석 보고서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]</a:t>
            </a:r>
          </a:p>
          <a:p>
            <a:pPr marL="285750" indent="-285750">
              <a:lnSpc>
                <a:spcPct val="300000"/>
              </a:lnSpc>
              <a:buFontTx/>
              <a:buChar char="-"/>
            </a:pP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공모전을 나간다면 필수적으로 들어야 할 강의</a:t>
            </a: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49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7" name="think-cell Slide" r:id="rId8" imgW="493" imgH="493" progId="TCLayout.ActiveDocument.1">
                  <p:embed/>
                </p:oleObj>
              </mc:Choice>
              <mc:Fallback>
                <p:oleObj name="think-cell Slide" r:id="rId8" imgW="493" imgH="493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모서리가 둥근 직사각형 4"/>
          <p:cNvSpPr/>
          <p:nvPr>
            <p:custDataLst>
              <p:tags r:id="rId3"/>
            </p:custDataLst>
          </p:nvPr>
        </p:nvSpPr>
        <p:spPr>
          <a:xfrm>
            <a:off x="323528" y="1263374"/>
            <a:ext cx="8496944" cy="522341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47BE3B-9297-4344-A35B-A8B57FF89F8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79512" y="456804"/>
            <a:ext cx="28905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라운드 ExtraBold" pitchFamily="50" charset="-127"/>
                <a:ea typeface="나눔스퀘어라운드 ExtraBold" pitchFamily="50" charset="-127"/>
              </a:rPr>
              <a:t>빅데이터와 시각화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3C6F53-06E7-4498-A3CA-F018915CD2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3057" y="1700808"/>
            <a:ext cx="6557886" cy="42736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7294A9-6E96-4C53-8CE8-9E6A300CEB8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436096" y="6049024"/>
            <a:ext cx="29819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서울시 구별 노인인구 분포 시각화</a:t>
            </a:r>
          </a:p>
        </p:txBody>
      </p:sp>
    </p:spTree>
    <p:extLst>
      <p:ext uri="{BB962C8B-B14F-4D97-AF65-F5344CB8AC3E}">
        <p14:creationId xmlns:p14="http://schemas.microsoft.com/office/powerpoint/2010/main" val="3011398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사람, 테이블, 실내, 여자이(가) 표시된 사진&#10;&#10;자동 생성된 설명">
            <a:extLst>
              <a:ext uri="{FF2B5EF4-FFF2-40B4-BE49-F238E27FC236}">
                <a16:creationId xmlns:a16="http://schemas.microsoft.com/office/drawing/2014/main" id="{808B30F2-CF4A-4EC7-BB9D-55A3CDEF9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276872"/>
            <a:ext cx="5184576" cy="38884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92B9A7-7FC1-495A-8C2F-5AC9EC27C30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203848" y="1484784"/>
            <a:ext cx="2232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Marketing</a:t>
            </a:r>
            <a:endParaRPr lang="ko-KR" altLang="en-US" sz="3600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3414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08889469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1" name="think-cell Slide" r:id="rId8" imgW="493" imgH="493" progId="TCLayout.ActiveDocument.1">
                  <p:embed/>
                </p:oleObj>
              </mc:Choice>
              <mc:Fallback>
                <p:oleObj name="think-cell Slide" r:id="rId8" imgW="493" imgH="49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모서리가 둥근 직사각형 4"/>
          <p:cNvSpPr/>
          <p:nvPr>
            <p:custDataLst>
              <p:tags r:id="rId3"/>
            </p:custDataLst>
          </p:nvPr>
        </p:nvSpPr>
        <p:spPr>
          <a:xfrm>
            <a:off x="323528" y="1484784"/>
            <a:ext cx="8496944" cy="522341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>
            <p:custDataLst>
              <p:tags r:id="rId4"/>
            </p:custDataLst>
          </p:nvPr>
        </p:nvSpPr>
        <p:spPr>
          <a:xfrm>
            <a:off x="179512" y="728346"/>
            <a:ext cx="6284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라운드 ExtraBold" pitchFamily="50" charset="-127"/>
                <a:ea typeface="나눔스퀘어라운드 ExtraBold" pitchFamily="50" charset="-127"/>
              </a:rPr>
              <a:t>1. </a:t>
            </a:r>
            <a:r>
              <a:rPr lang="ko-KR" altLang="en-US" sz="2800" dirty="0">
                <a:latin typeface="나눔스퀘어라운드 ExtraBold" pitchFamily="50" charset="-127"/>
                <a:ea typeface="나눔스퀘어라운드 ExtraBold" pitchFamily="50" charset="-127"/>
              </a:rPr>
              <a:t>데이터과학 </a:t>
            </a:r>
            <a:r>
              <a:rPr lang="en-US" altLang="ko-KR" sz="2800" dirty="0">
                <a:latin typeface="나눔스퀘어라운드 ExtraBold" pitchFamily="50" charset="-127"/>
                <a:ea typeface="나눔스퀘어라운드 ExtraBold" pitchFamily="50" charset="-127"/>
              </a:rPr>
              <a:t>vs </a:t>
            </a:r>
            <a:r>
              <a:rPr lang="ko-KR" altLang="en-US" sz="2800" dirty="0">
                <a:latin typeface="나눔스퀘어라운드 ExtraBold" pitchFamily="50" charset="-127"/>
                <a:ea typeface="나눔스퀘어라운드 ExtraBold" pitchFamily="50" charset="-127"/>
              </a:rPr>
              <a:t>빅데이터 </a:t>
            </a:r>
            <a:r>
              <a:rPr lang="en-US" altLang="ko-KR" sz="2800" dirty="0">
                <a:latin typeface="나눔스퀘어라운드 ExtraBold" pitchFamily="50" charset="-127"/>
                <a:ea typeface="나눔스퀘어라운드 ExtraBold" pitchFamily="50" charset="-127"/>
              </a:rPr>
              <a:t>vs </a:t>
            </a:r>
            <a:r>
              <a:rPr lang="ko-KR" altLang="en-US" sz="2800" dirty="0">
                <a:latin typeface="나눔스퀘어라운드 ExtraBold" pitchFamily="50" charset="-127"/>
                <a:ea typeface="나눔스퀘어라운드 ExtraBold" pitchFamily="50" charset="-127"/>
              </a:rPr>
              <a:t>데이터분석</a:t>
            </a:r>
          </a:p>
        </p:txBody>
      </p:sp>
      <p:sp>
        <p:nvSpPr>
          <p:cNvPr id="24" name="TextBox 23"/>
          <p:cNvSpPr txBox="1"/>
          <p:nvPr>
            <p:custDataLst>
              <p:tags r:id="rId5"/>
            </p:custDataLst>
          </p:nvPr>
        </p:nvSpPr>
        <p:spPr>
          <a:xfrm>
            <a:off x="1022721" y="5301208"/>
            <a:ext cx="6984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데이터 과학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빅데이터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데이터 분석들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무엇이며 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어디에 활용되는지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 분야에서 전문가가 되기 위해 필요한 기술은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?</a:t>
            </a:r>
            <a:endParaRPr lang="ko-KR" altLang="en-US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0EA36D0-E1D9-43B0-B79E-2ED108445A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5576" y="2127491"/>
            <a:ext cx="7519067" cy="260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49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6" name="think-cell Slide" r:id="rId7" imgW="493" imgH="493" progId="TCLayout.ActiveDocument.1">
                  <p:embed/>
                </p:oleObj>
              </mc:Choice>
              <mc:Fallback>
                <p:oleObj name="think-cell Slide" r:id="rId7" imgW="493" imgH="493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모서리가 둥근 직사각형 4"/>
          <p:cNvSpPr/>
          <p:nvPr>
            <p:custDataLst>
              <p:tags r:id="rId3"/>
            </p:custDataLst>
          </p:nvPr>
        </p:nvSpPr>
        <p:spPr>
          <a:xfrm>
            <a:off x="323528" y="1263374"/>
            <a:ext cx="8496944" cy="522341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chemeClr val="tx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hlinkClick r:id="rId9" tooltip="시장 경제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hlinkClick r:id="rId9" tooltip="시장 경제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시장 경제</a:t>
            </a:r>
            <a:r>
              <a:rPr lang="en-US" altLang="ko-KR" dirty="0">
                <a:solidFill>
                  <a:schemeClr val="tx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또는 </a:t>
            </a:r>
            <a:r>
              <a:rPr lang="ko-KR" altLang="en-US" dirty="0">
                <a:solidFill>
                  <a:schemeClr val="tx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hlinkClick r:id="rId10" tooltip="수요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수요</a:t>
            </a:r>
            <a:r>
              <a:rPr lang="ko-KR" altLang="en-US" dirty="0">
                <a:solidFill>
                  <a:schemeClr val="tx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를 관리하는 </a:t>
            </a:r>
            <a:r>
              <a:rPr lang="ko-KR" altLang="en-US" dirty="0">
                <a:solidFill>
                  <a:schemeClr val="tx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hlinkClick r:id="rId11" tooltip="경영학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경영학</a:t>
            </a:r>
            <a:r>
              <a:rPr lang="ko-KR" altLang="en-US" dirty="0">
                <a:solidFill>
                  <a:schemeClr val="tx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의 한 분야</a:t>
            </a:r>
            <a:endParaRPr lang="en-US" altLang="ko-KR" dirty="0">
              <a:solidFill>
                <a:schemeClr val="tx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vl="0"/>
            <a:endParaRPr lang="en-US" altLang="ko-KR" dirty="0">
              <a:solidFill>
                <a:schemeClr val="tx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vl="0"/>
            <a:r>
              <a:rPr lang="en-US" altLang="ko-KR" dirty="0">
                <a:solidFill>
                  <a:schemeClr val="tx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창의성을 갖는 산업 </a:t>
            </a:r>
            <a:r>
              <a:rPr lang="en-US" altLang="ko-KR" dirty="0">
                <a:solidFill>
                  <a:schemeClr val="tx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or </a:t>
            </a:r>
            <a:r>
              <a:rPr lang="ko-KR" altLang="en-US" dirty="0">
                <a:solidFill>
                  <a:schemeClr val="tx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소비자가 가질 만한 미래의 요구와 욕구를 예측하는 일</a:t>
            </a:r>
            <a:endParaRPr lang="en-US" altLang="ko-KR" dirty="0">
              <a:solidFill>
                <a:schemeClr val="tx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vl="0"/>
            <a:endParaRPr lang="en-US" altLang="ko-KR" dirty="0">
              <a:solidFill>
                <a:schemeClr val="tx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vl="0"/>
            <a:r>
              <a:rPr lang="en-US" altLang="ko-KR" dirty="0">
                <a:solidFill>
                  <a:schemeClr val="tx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잠재적인 욕구를 자극하여 표면상으로 이끌어 내는 행위나 동기</a:t>
            </a:r>
            <a:endParaRPr lang="en-US" altLang="ko-KR" dirty="0">
              <a:solidFill>
                <a:schemeClr val="tx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vl="0"/>
            <a:r>
              <a:rPr lang="en-US" altLang="ko-KR" dirty="0">
                <a:solidFill>
                  <a:schemeClr val="tx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</a:t>
            </a:r>
            <a:r>
              <a:rPr lang="ko-KR" altLang="en-US" dirty="0">
                <a:solidFill>
                  <a:schemeClr val="tx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시장에서 벗어나 일상의 행위에서도 마케팅이라는 용어가 등장</a:t>
            </a:r>
            <a:endParaRPr kumimoji="0" lang="ko-KR" altLang="en-US" sz="25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47BE3B-9297-4344-A35B-A8B57FF89F8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79512" y="456804"/>
            <a:ext cx="2020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마케팅이란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?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185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0" name="think-cell Slide" r:id="rId7" imgW="493" imgH="493" progId="TCLayout.ActiveDocument.1">
                  <p:embed/>
                </p:oleObj>
              </mc:Choice>
              <mc:Fallback>
                <p:oleObj name="think-cell Slide" r:id="rId7" imgW="493" imgH="493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모서리가 둥근 직사각형 4"/>
          <p:cNvSpPr/>
          <p:nvPr>
            <p:custDataLst>
              <p:tags r:id="rId3"/>
            </p:custDataLst>
          </p:nvPr>
        </p:nvSpPr>
        <p:spPr>
          <a:xfrm>
            <a:off x="323528" y="1263374"/>
            <a:ext cx="8496944" cy="522341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kumimoji="0" lang="ko-KR" altLang="en-US" sz="25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47BE3B-9297-4344-A35B-A8B57FF89F8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79512" y="456804"/>
            <a:ext cx="2020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마케팅이란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?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DB1283-1C63-4999-BD03-AE54D8388AA6}"/>
              </a:ext>
            </a:extLst>
          </p:cNvPr>
          <p:cNvSpPr txBox="1"/>
          <p:nvPr/>
        </p:nvSpPr>
        <p:spPr>
          <a:xfrm>
            <a:off x="2199617" y="1556792"/>
            <a:ext cx="4604631" cy="1296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 descr="실내이(가) 표시된 사진&#10;&#10;자동 생성된 설명">
            <a:extLst>
              <a:ext uri="{FF2B5EF4-FFF2-40B4-BE49-F238E27FC236}">
                <a16:creationId xmlns:a16="http://schemas.microsoft.com/office/drawing/2014/main" id="{383A456E-3F20-4057-8780-D64955810B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578" y="1982390"/>
            <a:ext cx="5523811" cy="36788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ED5E89-02AF-43F3-97C0-63159736AC89}"/>
              </a:ext>
            </a:extLst>
          </p:cNvPr>
          <p:cNvSpPr txBox="1"/>
          <p:nvPr/>
        </p:nvSpPr>
        <p:spPr>
          <a:xfrm>
            <a:off x="1189564" y="1484784"/>
            <a:ext cx="4462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컨텐츠 마케팅</a:t>
            </a:r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A4DC5ABD-3D68-4F8C-8DEC-F4D0664BB1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253" y="2129677"/>
            <a:ext cx="6157494" cy="2598645"/>
          </a:xfrm>
          <a:prstGeom prst="rect">
            <a:avLst/>
          </a:prstGeom>
        </p:spPr>
      </p:pic>
      <p:pic>
        <p:nvPicPr>
          <p:cNvPr id="13" name="그림 12" descr="하늘, 보트, 물, 실외이(가) 표시된 사진&#10;&#10;자동 생성된 설명">
            <a:extLst>
              <a:ext uri="{FF2B5EF4-FFF2-40B4-BE49-F238E27FC236}">
                <a16:creationId xmlns:a16="http://schemas.microsoft.com/office/drawing/2014/main" id="{0535A97C-4F43-4F5D-B1C5-D1B3F4E6C1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766" y="371214"/>
            <a:ext cx="4702381" cy="587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0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4" name="think-cell Slide" r:id="rId7" imgW="493" imgH="493" progId="TCLayout.ActiveDocument.1">
                  <p:embed/>
                </p:oleObj>
              </mc:Choice>
              <mc:Fallback>
                <p:oleObj name="think-cell Slide" r:id="rId7" imgW="493" imgH="493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모서리가 둥근 직사각형 4"/>
          <p:cNvSpPr/>
          <p:nvPr>
            <p:custDataLst>
              <p:tags r:id="rId3"/>
            </p:custDataLst>
          </p:nvPr>
        </p:nvSpPr>
        <p:spPr>
          <a:xfrm>
            <a:off x="323528" y="1263374"/>
            <a:ext cx="8496944" cy="522341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E0C6C9-EF94-4A82-9EF4-FDC5AA53B24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401"/>
            <a:ext cx="2955209" cy="12961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15A056-DCC8-4C18-83F9-20523074AADF}"/>
              </a:ext>
            </a:extLst>
          </p:cNvPr>
          <p:cNvSpPr txBox="1"/>
          <p:nvPr/>
        </p:nvSpPr>
        <p:spPr>
          <a:xfrm>
            <a:off x="1477604" y="2443919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3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sz="3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1. </a:t>
            </a:r>
            <a:r>
              <a:rPr lang="ko-KR" altLang="en-US" sz="3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엑셀은 기본</a:t>
            </a:r>
            <a:r>
              <a:rPr lang="en-US" altLang="ko-KR" sz="3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? </a:t>
            </a:r>
            <a:r>
              <a:rPr lang="ko-KR" altLang="en-US" sz="3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빅데이터 툴도 기본</a:t>
            </a:r>
            <a:r>
              <a:rPr lang="en-US" altLang="ko-KR" sz="3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</a:p>
          <a:p>
            <a:endParaRPr lang="en-US" altLang="ko-KR" sz="3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sz="3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2. MD, </a:t>
            </a:r>
            <a:r>
              <a:rPr lang="ko-KR" altLang="en-US" sz="3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운영</a:t>
            </a:r>
            <a:r>
              <a:rPr lang="en-US" altLang="ko-KR" sz="3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3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마케팅</a:t>
            </a:r>
            <a:r>
              <a:rPr lang="en-US" altLang="ko-KR" sz="3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3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디자인은 서로서로</a:t>
            </a:r>
            <a:endParaRPr lang="en-US" altLang="ko-KR" sz="3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endParaRPr lang="en-US" altLang="ko-KR" sz="3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sz="3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3. </a:t>
            </a:r>
            <a:r>
              <a:rPr lang="ko-KR" altLang="en-US" sz="3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포토샵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51CD3B-117B-4521-A43F-F4533C39978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79512" y="526422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라운드 ExtraBold" pitchFamily="50" charset="-127"/>
                <a:ea typeface="나눔스퀘어라운드 ExtraBold" pitchFamily="50" charset="-127"/>
              </a:rPr>
              <a:t>우리나라 기업</a:t>
            </a:r>
          </a:p>
        </p:txBody>
      </p:sp>
    </p:spTree>
    <p:extLst>
      <p:ext uri="{BB962C8B-B14F-4D97-AF65-F5344CB8AC3E}">
        <p14:creationId xmlns:p14="http://schemas.microsoft.com/office/powerpoint/2010/main" val="332430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8" name="think-cell Slide" r:id="rId7" imgW="493" imgH="493" progId="TCLayout.ActiveDocument.1">
                  <p:embed/>
                </p:oleObj>
              </mc:Choice>
              <mc:Fallback>
                <p:oleObj name="think-cell Slide" r:id="rId7" imgW="493" imgH="493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모서리가 둥근 직사각형 4"/>
          <p:cNvSpPr/>
          <p:nvPr>
            <p:custDataLst>
              <p:tags r:id="rId3"/>
            </p:custDataLst>
          </p:nvPr>
        </p:nvSpPr>
        <p:spPr>
          <a:xfrm>
            <a:off x="323528" y="1263374"/>
            <a:ext cx="8496944" cy="522341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E0C6C9-EF94-4A82-9EF4-FDC5AA53B24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401"/>
            <a:ext cx="2955209" cy="12961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15A056-DCC8-4C18-83F9-20523074AADF}"/>
              </a:ext>
            </a:extLst>
          </p:cNvPr>
          <p:cNvSpPr txBox="1"/>
          <p:nvPr/>
        </p:nvSpPr>
        <p:spPr>
          <a:xfrm>
            <a:off x="1477604" y="2443919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3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sz="3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1. </a:t>
            </a:r>
            <a:r>
              <a:rPr lang="ko-KR" altLang="en-US" sz="3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엑셀은 기본</a:t>
            </a:r>
            <a:r>
              <a:rPr lang="en-US" altLang="ko-KR" sz="3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? </a:t>
            </a:r>
            <a:r>
              <a:rPr lang="ko-KR" altLang="en-US" sz="3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빅데이터 툴도 기본</a:t>
            </a:r>
            <a:r>
              <a:rPr lang="en-US" altLang="ko-KR" sz="3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</a:p>
          <a:p>
            <a:endParaRPr lang="en-US" altLang="ko-KR" sz="3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sz="3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2. MD, </a:t>
            </a:r>
            <a:r>
              <a:rPr lang="ko-KR" altLang="en-US" sz="3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운영</a:t>
            </a:r>
            <a:r>
              <a:rPr lang="en-US" altLang="ko-KR" sz="3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3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마케팅</a:t>
            </a:r>
            <a:r>
              <a:rPr lang="en-US" altLang="ko-KR" sz="3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3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디자인은 서로서로</a:t>
            </a:r>
            <a:endParaRPr lang="en-US" altLang="ko-KR" sz="3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endParaRPr lang="en-US" altLang="ko-KR" sz="3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sz="3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3. </a:t>
            </a:r>
            <a:r>
              <a:rPr lang="ko-KR" altLang="en-US" sz="3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포토샵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E66E9-4AC7-4312-8A30-2205ED57F79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79512" y="526422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라운드 ExtraBold" pitchFamily="50" charset="-127"/>
                <a:ea typeface="나눔스퀘어라운드 ExtraBold" pitchFamily="50" charset="-127"/>
              </a:rPr>
              <a:t>우리나라 기업</a:t>
            </a:r>
          </a:p>
        </p:txBody>
      </p:sp>
    </p:spTree>
    <p:extLst>
      <p:ext uri="{BB962C8B-B14F-4D97-AF65-F5344CB8AC3E}">
        <p14:creationId xmlns:p14="http://schemas.microsoft.com/office/powerpoint/2010/main" val="223482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2" name="think-cell Slide" r:id="rId7" imgW="493" imgH="493" progId="TCLayout.ActiveDocument.1">
                  <p:embed/>
                </p:oleObj>
              </mc:Choice>
              <mc:Fallback>
                <p:oleObj name="think-cell Slide" r:id="rId7" imgW="493" imgH="493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모서리가 둥근 직사각형 4"/>
          <p:cNvSpPr/>
          <p:nvPr>
            <p:custDataLst>
              <p:tags r:id="rId3"/>
            </p:custDataLst>
          </p:nvPr>
        </p:nvSpPr>
        <p:spPr>
          <a:xfrm>
            <a:off x="323528" y="1263374"/>
            <a:ext cx="8496944" cy="522341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5C4CCC-A61C-4687-B14D-F994DBD23D22}"/>
              </a:ext>
            </a:extLst>
          </p:cNvPr>
          <p:cNvSpPr txBox="1"/>
          <p:nvPr/>
        </p:nvSpPr>
        <p:spPr>
          <a:xfrm>
            <a:off x="1439652" y="1556792"/>
            <a:ext cx="62646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MARKETING SCIENCE</a:t>
            </a:r>
            <a:endParaRPr lang="ko-KR" altLang="en-US" sz="5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6" name="그림 5" descr="아기, 사람, 실내, 침대이(가) 표시된 사진&#10;&#10;자동 생성된 설명">
            <a:extLst>
              <a:ext uri="{FF2B5EF4-FFF2-40B4-BE49-F238E27FC236}">
                <a16:creationId xmlns:a16="http://schemas.microsoft.com/office/drawing/2014/main" id="{9483AF6B-EB8E-45FE-AE0A-128B957039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853" y="2402542"/>
            <a:ext cx="2189495" cy="3284242"/>
          </a:xfrm>
          <a:prstGeom prst="rect">
            <a:avLst/>
          </a:prstGeom>
        </p:spPr>
      </p:pic>
      <p:pic>
        <p:nvPicPr>
          <p:cNvPr id="10" name="그림 9" descr="컵, 테이블, 음료이(가) 표시된 사진&#10;&#10;자동 생성된 설명">
            <a:extLst>
              <a:ext uri="{FF2B5EF4-FFF2-40B4-BE49-F238E27FC236}">
                <a16:creationId xmlns:a16="http://schemas.microsoft.com/office/drawing/2014/main" id="{36CE4114-18E8-4B7A-BC3A-28317A2184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06" y="2418566"/>
            <a:ext cx="3943769" cy="22163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4C7B23-5F85-4417-8CDE-005FF5EB8700}"/>
              </a:ext>
            </a:extLst>
          </p:cNvPr>
          <p:cNvSpPr txBox="1"/>
          <p:nvPr/>
        </p:nvSpPr>
        <p:spPr>
          <a:xfrm>
            <a:off x="947306" y="4855962"/>
            <a:ext cx="4680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1. Relationship</a:t>
            </a:r>
          </a:p>
          <a:p>
            <a:r>
              <a:rPr lang="en-US" altLang="ko-KR" sz="3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2. Access</a:t>
            </a:r>
          </a:p>
          <a:p>
            <a:r>
              <a:rPr lang="en-US" altLang="ko-KR" sz="3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3. Proxy</a:t>
            </a:r>
            <a:endParaRPr lang="ko-KR" altLang="en-US" sz="3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6CAC4D-AEA0-48E8-ACF5-A4983CA6C4D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79512" y="526422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라운드 ExtraBold" pitchFamily="50" charset="-127"/>
                <a:ea typeface="나눔스퀘어라운드 ExtraBold" pitchFamily="50" charset="-127"/>
              </a:rPr>
              <a:t>우리나라 기업</a:t>
            </a:r>
          </a:p>
        </p:txBody>
      </p:sp>
    </p:spTree>
    <p:extLst>
      <p:ext uri="{BB962C8B-B14F-4D97-AF65-F5344CB8AC3E}">
        <p14:creationId xmlns:p14="http://schemas.microsoft.com/office/powerpoint/2010/main" val="305354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6" name="think-cell Slide" r:id="rId7" imgW="493" imgH="493" progId="TCLayout.ActiveDocument.1">
                  <p:embed/>
                </p:oleObj>
              </mc:Choice>
              <mc:Fallback>
                <p:oleObj name="think-cell Slide" r:id="rId7" imgW="493" imgH="493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모서리가 둥근 직사각형 4"/>
          <p:cNvSpPr/>
          <p:nvPr>
            <p:custDataLst>
              <p:tags r:id="rId3"/>
            </p:custDataLst>
          </p:nvPr>
        </p:nvSpPr>
        <p:spPr>
          <a:xfrm>
            <a:off x="323528" y="1263374"/>
            <a:ext cx="8496944" cy="522341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경영학 전공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 1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학년 전공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(5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과목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학점 평균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3.5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이상</a:t>
            </a: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2.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광고홍보학 전공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사회과학대학 언론정보학부</a:t>
            </a: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3.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미디어 전공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사회과학대학 언론정보학부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E75B20-1169-493E-BD04-780189BDBE82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79512" y="526422"/>
            <a:ext cx="1366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라운드 ExtraBold" pitchFamily="50" charset="-127"/>
                <a:ea typeface="나눔스퀘어라운드 ExtraBold" pitchFamily="50" charset="-127"/>
              </a:rPr>
              <a:t>부전공</a:t>
            </a:r>
            <a:r>
              <a:rPr lang="en-US" altLang="ko-KR" sz="2800" dirty="0">
                <a:latin typeface="나눔스퀘어라운드 ExtraBold" pitchFamily="50" charset="-127"/>
                <a:ea typeface="나눔스퀘어라운드 ExtraBold" pitchFamily="50" charset="-127"/>
              </a:rPr>
              <a:t>?</a:t>
            </a:r>
            <a:endParaRPr lang="ko-KR" altLang="en-US" sz="2800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66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0" name="think-cell Slide" r:id="rId7" imgW="493" imgH="493" progId="TCLayout.ActiveDocument.1">
                  <p:embed/>
                </p:oleObj>
              </mc:Choice>
              <mc:Fallback>
                <p:oleObj name="think-cell Slide" r:id="rId7" imgW="493" imgH="493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모서리가 둥근 직사각형 4"/>
          <p:cNvSpPr/>
          <p:nvPr>
            <p:custDataLst>
              <p:tags r:id="rId3"/>
            </p:custDataLst>
          </p:nvPr>
        </p:nvSpPr>
        <p:spPr>
          <a:xfrm>
            <a:off x="323528" y="1263374"/>
            <a:ext cx="8496944" cy="522341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마케팅 조사 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현대기업의 마케팅 활동에 있어 가장 훌륭한 마케팅 정보를 입수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․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분석하기 위한 과학적 조사방법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판매분석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수요예측 등 제기어과 마케팅 의사결정에 필요한 정보를 수집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가공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처리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보관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전파 등을 체계적으로 연구한다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마케팅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오늘날과 같은 구매시장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(Buy's Market)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하에서는 기업의 마케팅 활동이 다른 여타 기능보다 중요성을 가지고 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이와 같은 관점에서 실제적인 마케팅을 이해시키는데 주안점을 둔다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47BE3B-9297-4344-A35B-A8B57FF89F8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79512" y="456804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경영학부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0036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4" name="think-cell Slide" r:id="rId7" imgW="493" imgH="493" progId="TCLayout.ActiveDocument.1">
                  <p:embed/>
                </p:oleObj>
              </mc:Choice>
              <mc:Fallback>
                <p:oleObj name="think-cell Slide" r:id="rId7" imgW="493" imgH="493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모서리가 둥근 직사각형 4"/>
          <p:cNvSpPr/>
          <p:nvPr>
            <p:custDataLst>
              <p:tags r:id="rId3"/>
            </p:custDataLst>
          </p:nvPr>
        </p:nvSpPr>
        <p:spPr>
          <a:xfrm>
            <a:off x="179512" y="1090590"/>
            <a:ext cx="8640960" cy="550676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서비스마케팅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서비스를 생산하고 판매하는 서비스기업에 특화된 마케팅 주제와 전략을 학습하는 과목으로서 영어로 강의가 진행된다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서비스의 종류에는 금융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관광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여행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레스토랑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호텔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통신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수신서비스 등이 망라되며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강의와 사례연구 및 발표를 통해 서비스의 특성에 따른 마케팅 이론과 실무를 논의한다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마케팅커뮤니케이션과 모바일광고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기업의 마케팅 목표를 효과적으로 달성하기 위해 행해지는 커뮤니케이션 활동을 체계적으로 이해하기 위해 개설된 과목으로 이론과 사례를 중심으로 연구하고 토론한다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소비자행동론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소비자의 구매동기 및 패턴을 조사하고 분석할 수 있는 이론적인 틀과 사례를 통하여 소비자 행동에 관하여 학습한다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마케팅전략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경영전략의 기초체계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이해로부터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출발하여 시장 중심적 마케팅 전략체계를 배운다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시장에서의 경쟁우위 확보를 위한 전략적 관점에서 마케팅원론과 관리론의 중심주제를 풍부한 국내외 사례를 통해 체계적으로 배운다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47BE3B-9297-4344-A35B-A8B57FF89F8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79512" y="456804"/>
            <a:ext cx="1819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경영학전공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2054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8" name="think-cell Slide" r:id="rId7" imgW="493" imgH="493" progId="TCLayout.ActiveDocument.1">
                  <p:embed/>
                </p:oleObj>
              </mc:Choice>
              <mc:Fallback>
                <p:oleObj name="think-cell Slide" r:id="rId7" imgW="493" imgH="493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모서리가 둥근 직사각형 4"/>
          <p:cNvSpPr/>
          <p:nvPr>
            <p:custDataLst>
              <p:tags r:id="rId3"/>
            </p:custDataLst>
          </p:nvPr>
        </p:nvSpPr>
        <p:spPr>
          <a:xfrm>
            <a:off x="179512" y="1090590"/>
            <a:ext cx="8640960" cy="550676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전공 필수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광고학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입문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PR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개론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학년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PR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개론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PR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전략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미디어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플래닝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효과적프레젠테이션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크리에이티브실습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광고조사방법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소비자행동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글로벌광고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카피라이팅실습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학년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마케팅전략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광고데이터분석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헬스커뮤니케이션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디지털마케팅커뮤니케이션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캡스톤디자인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OOH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프로모션전략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위기관리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전략커뮤니케이션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학년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캡스톤디자인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소셜마케팅캠페인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마케팅커뮤니케이션세미나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브랜드매니지먼트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마케팅커뮤니케이션실무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빅데이터매니지먼트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공공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47BE3B-9297-4344-A35B-A8B57FF89F8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79512" y="456804"/>
            <a:ext cx="2473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광고홍보학전공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40990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2" name="think-cell Slide" r:id="rId7" imgW="493" imgH="493" progId="TCLayout.ActiveDocument.1">
                  <p:embed/>
                </p:oleObj>
              </mc:Choice>
              <mc:Fallback>
                <p:oleObj name="think-cell Slide" r:id="rId7" imgW="493" imgH="493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모서리가 둥근 직사각형 4"/>
          <p:cNvSpPr/>
          <p:nvPr>
            <p:custDataLst>
              <p:tags r:id="rId3"/>
            </p:custDataLst>
          </p:nvPr>
        </p:nvSpPr>
        <p:spPr>
          <a:xfrm>
            <a:off x="179512" y="1090590"/>
            <a:ext cx="8640960" cy="550676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전공 필수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커뮤니케이션학 입문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미디어 연구방법론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47BE3B-9297-4344-A35B-A8B57FF89F8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79512" y="456804"/>
            <a:ext cx="1819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미디어전공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5161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20021178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0" name="think-cell Slide" r:id="rId12" imgW="493" imgH="493" progId="TCLayout.ActiveDocument.1">
                  <p:embed/>
                </p:oleObj>
              </mc:Choice>
              <mc:Fallback>
                <p:oleObj name="think-cell Slide" r:id="rId12" imgW="493" imgH="49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모서리가 둥근 직사각형 4"/>
          <p:cNvSpPr/>
          <p:nvPr>
            <p:custDataLst>
              <p:tags r:id="rId3"/>
            </p:custDataLst>
          </p:nvPr>
        </p:nvSpPr>
        <p:spPr>
          <a:xfrm>
            <a:off x="323528" y="1263374"/>
            <a:ext cx="8496944" cy="522341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47BE3B-9297-4344-A35B-A8B57FF89F8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79512" y="456804"/>
            <a:ext cx="6748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라운드 ExtraBold" pitchFamily="50" charset="-127"/>
                <a:ea typeface="나눔스퀘어라운드 ExtraBold" pitchFamily="50" charset="-127"/>
              </a:rPr>
              <a:t>1. </a:t>
            </a:r>
            <a:r>
              <a:rPr lang="ko-KR" altLang="en-US" sz="3600" dirty="0">
                <a:solidFill>
                  <a:srgbClr val="0070C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데이터과학</a:t>
            </a:r>
            <a:r>
              <a:rPr lang="ko-KR" altLang="en-US" sz="2800" dirty="0"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r>
              <a:rPr lang="en-US" altLang="ko-KR" sz="2800" dirty="0">
                <a:latin typeface="나눔스퀘어라운드 ExtraBold" pitchFamily="50" charset="-127"/>
                <a:ea typeface="나눔스퀘어라운드 ExtraBold" pitchFamily="50" charset="-127"/>
              </a:rPr>
              <a:t>vs </a:t>
            </a:r>
            <a:r>
              <a:rPr lang="ko-KR" altLang="en-US" sz="2800" dirty="0">
                <a:latin typeface="나눔스퀘어라운드 ExtraBold" pitchFamily="50" charset="-127"/>
                <a:ea typeface="나눔스퀘어라운드 ExtraBold" pitchFamily="50" charset="-127"/>
              </a:rPr>
              <a:t>빅데이터 </a:t>
            </a:r>
            <a:r>
              <a:rPr lang="en-US" altLang="ko-KR" sz="2800" dirty="0">
                <a:latin typeface="나눔스퀘어라운드 ExtraBold" pitchFamily="50" charset="-127"/>
                <a:ea typeface="나눔스퀘어라운드 ExtraBold" pitchFamily="50" charset="-127"/>
              </a:rPr>
              <a:t>vs </a:t>
            </a:r>
            <a:r>
              <a:rPr lang="ko-KR" altLang="en-US" sz="2800" dirty="0">
                <a:latin typeface="나눔스퀘어라운드 ExtraBold" pitchFamily="50" charset="-127"/>
                <a:ea typeface="나눔스퀘어라운드 ExtraBold" pitchFamily="50" charset="-127"/>
              </a:rPr>
              <a:t>데이터분석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936B43-E302-4E75-A12E-A8E6FC28F21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255" t="11299" r="21467"/>
          <a:stretch/>
        </p:blipFill>
        <p:spPr>
          <a:xfrm>
            <a:off x="3257064" y="2590923"/>
            <a:ext cx="2514166" cy="26733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5304D3-DC2C-4071-8ABB-C4140FF971A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55576" y="2145920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데이터 과학이란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?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EA9B2C-8E7E-40A1-9EDA-2CC8C559B9C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77015" y="2911919"/>
            <a:ext cx="25141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정형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혹은 비정형 </a:t>
            </a: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데이터들을 다루는 </a:t>
            </a: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데이터 과학은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</a:p>
          <a:p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데이터를 </a:t>
            </a: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정제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하고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</a:p>
          <a:p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준비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하고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분석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하는 것과 관련된 모든 것을 </a:t>
            </a: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포함하는 분야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1CEB9D-F2A7-4F6F-8F5A-8A8D5F9C8143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27584" y="5676993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데이터로부터 정보와 </a:t>
            </a: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인사이트를 추출</a:t>
            </a: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B2DB6905-D3A7-4073-9CD0-E72D974421FB}"/>
              </a:ext>
            </a:extLst>
          </p:cNvPr>
          <p:cNvSpPr/>
          <p:nvPr/>
        </p:nvSpPr>
        <p:spPr>
          <a:xfrm>
            <a:off x="1474741" y="5094850"/>
            <a:ext cx="684076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ED427B-8C38-4D31-AA43-874538145811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868144" y="2141811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데이터 과학자가 </a:t>
            </a:r>
            <a:r>
              <a:rPr lang="ko-KR" altLang="en-US" sz="20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하는일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?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B770FA-B650-42D6-9838-CFA3A0B54682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5982128" y="2892543"/>
            <a:ext cx="26642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통계학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수학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프로그래밍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문제해결능력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데이터를 </a:t>
            </a: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기발한 방법으로 캐치하는 능력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패턴을 찾기 위해 </a:t>
            </a: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문제를 색다르게 바라보는 능력들을 갖추어야 합니다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또한 데이터를 정제하고 </a:t>
            </a: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준비하고 조정하는 활동을 해야 합니다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</a:p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9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4" grpId="0" animBg="1"/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6" name="think-cell Slide" r:id="rId7" imgW="493" imgH="493" progId="TCLayout.ActiveDocument.1">
                  <p:embed/>
                </p:oleObj>
              </mc:Choice>
              <mc:Fallback>
                <p:oleObj name="think-cell Slide" r:id="rId7" imgW="493" imgH="493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모서리가 둥근 직사각형 4"/>
          <p:cNvSpPr/>
          <p:nvPr>
            <p:custDataLst>
              <p:tags r:id="rId3"/>
            </p:custDataLst>
          </p:nvPr>
        </p:nvSpPr>
        <p:spPr>
          <a:xfrm>
            <a:off x="323528" y="1272252"/>
            <a:ext cx="8496944" cy="522341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북악 마케팅 연구회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47BE3B-9297-4344-A35B-A8B57FF89F8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79512" y="447927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마케팅 동아리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+mn-cs"/>
            </a:endParaRPr>
          </a:p>
        </p:txBody>
      </p:sp>
      <p:pic>
        <p:nvPicPr>
          <p:cNvPr id="21515" name="Picture 11" descr="https://cf-ea.everytime.kr/attach/740/13612583/mobile_upload_1552224363.jpg?Expires=1564499731&amp;Policy=eyJTdGF0ZW1lbnQiOlt7IlJlc291cmNlIjoiaHR0cHM6Ly9jZi1lYS5ldmVyeXRpbWUua3IvYXR0YWNoLzc0MC8xMzYxMjU4My9tb2JpbGVfdXBsb2FkXzE1NTIyMjQzNjMuanBnIiwiQ29uZGl0aW9uIjp7IkRhdGVMZXNzVGhhbiI6eyJBV1M6RXBvY2hUaW1lIjoxNTY0NDk5NzMxfX19XX0_&amp;Signature=CgA-bVOXy7DolJJv0mcoGx9EKU36-Wwr9csrNU94KJqgLtkd9fkXm~VelzUhg~Or572Pv5ivibNWvqtnoF-1lIVjyJMG-NDSHIiyjmcUEq1USJKuL1uJgIBK8t1OeXFy~Nx1xLuD-DFlmyhymLwUjWOiw0DG-PsqmM0EPFvT6gy1zeHSigpC~1cHGEYVEYUaPeVV9jbLlIA4qIgXZW~dNTIQThIBf0R6~RdYB-e95gG8z92JS3v2kWt0mknnJ74ez4FyCBYB-NSmNxQlix-xUir-2WDjLAFtZUjEtGWxFuLVru5emXt30wumakdrSvIoJcdQepiuD6jqgZsc9f3HAA__&amp;Key-Pair-Id=APKAICU6XZKH23IGASFA">
            <a:extLst>
              <a:ext uri="{FF2B5EF4-FFF2-40B4-BE49-F238E27FC236}">
                <a16:creationId xmlns:a16="http://schemas.microsoft.com/office/drawing/2014/main" id="{E5764986-B862-44D5-93FC-9CAEC2A94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56792"/>
            <a:ext cx="3415022" cy="484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9601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개체 9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21489243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0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>
            <p:custDataLst>
              <p:tags r:id="rId3"/>
            </p:custDataLst>
          </p:nvPr>
        </p:nvSpPr>
        <p:spPr>
          <a:xfrm>
            <a:off x="2123728" y="3044736"/>
            <a:ext cx="4008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Broadway" pitchFamily="82" charset="0"/>
                <a:ea typeface="나눔스퀘어라운드 ExtraBold" pitchFamily="50" charset="-127"/>
              </a:rPr>
              <a:t>THANK YOU</a:t>
            </a:r>
            <a:endParaRPr lang="ko-KR" altLang="en-US" sz="4000" dirty="0">
              <a:latin typeface="Broadway" pitchFamily="82" charset="0"/>
              <a:ea typeface="나눔스퀘어라운드 ExtraBold" pitchFamily="50" charset="-127"/>
            </a:endParaRPr>
          </a:p>
        </p:txBody>
      </p:sp>
      <p:pic>
        <p:nvPicPr>
          <p:cNvPr id="4124" name="Picture 28" descr="C:\Users\김호영\Desktop\운영\블로그\PPT 템플릿\무민\snorkmaiden-e1425524669853-440x440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7" t="9747" r="16307" b="6274"/>
          <a:stretch/>
        </p:blipFill>
        <p:spPr bwMode="auto">
          <a:xfrm>
            <a:off x="5724128" y="2204864"/>
            <a:ext cx="1430400" cy="182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088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3" name="think-cell Slide" r:id="rId10" imgW="493" imgH="493" progId="TCLayout.ActiveDocument.1">
                  <p:embed/>
                </p:oleObj>
              </mc:Choice>
              <mc:Fallback>
                <p:oleObj name="think-cell Slide" r:id="rId10" imgW="493" imgH="493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모서리가 둥근 직사각형 4"/>
          <p:cNvSpPr/>
          <p:nvPr>
            <p:custDataLst>
              <p:tags r:id="rId3"/>
            </p:custDataLst>
          </p:nvPr>
        </p:nvSpPr>
        <p:spPr>
          <a:xfrm>
            <a:off x="323528" y="1263374"/>
            <a:ext cx="8496944" cy="522341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47BE3B-9297-4344-A35B-A8B57FF89F8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79512" y="456804"/>
            <a:ext cx="6655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라운드 ExtraBold" pitchFamily="50" charset="-127"/>
                <a:ea typeface="나눔스퀘어라운드 ExtraBold" pitchFamily="50" charset="-127"/>
              </a:rPr>
              <a:t>1. </a:t>
            </a:r>
            <a:r>
              <a:rPr lang="ko-KR" altLang="en-US" sz="2800" dirty="0">
                <a:latin typeface="나눔스퀘어라운드 ExtraBold" pitchFamily="50" charset="-127"/>
                <a:ea typeface="나눔스퀘어라운드 ExtraBold" pitchFamily="50" charset="-127"/>
              </a:rPr>
              <a:t>데이터과학 </a:t>
            </a:r>
            <a:r>
              <a:rPr lang="en-US" altLang="ko-KR" sz="2800" dirty="0">
                <a:latin typeface="나눔스퀘어라운드 ExtraBold" pitchFamily="50" charset="-127"/>
                <a:ea typeface="나눔스퀘어라운드 ExtraBold" pitchFamily="50" charset="-127"/>
              </a:rPr>
              <a:t>vs </a:t>
            </a:r>
            <a:r>
              <a:rPr lang="ko-KR" altLang="en-US" sz="3600" dirty="0">
                <a:solidFill>
                  <a:srgbClr val="0070C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빅데이터</a:t>
            </a:r>
            <a:r>
              <a:rPr lang="ko-KR" altLang="en-US" sz="2800" dirty="0">
                <a:solidFill>
                  <a:srgbClr val="0070C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r>
              <a:rPr lang="en-US" altLang="ko-KR" sz="2800" dirty="0">
                <a:latin typeface="나눔스퀘어라운드 ExtraBold" pitchFamily="50" charset="-127"/>
                <a:ea typeface="나눔스퀘어라운드 ExtraBold" pitchFamily="50" charset="-127"/>
              </a:rPr>
              <a:t>vs </a:t>
            </a:r>
            <a:r>
              <a:rPr lang="ko-KR" altLang="en-US" sz="2800" dirty="0">
                <a:latin typeface="나눔스퀘어라운드 ExtraBold" pitchFamily="50" charset="-127"/>
                <a:ea typeface="나눔스퀘어라운드 ExtraBold" pitchFamily="50" charset="-127"/>
              </a:rPr>
              <a:t>데이터분석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EA9B2C-8E7E-40A1-9EDA-2CC8C559B9C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764896" y="2079375"/>
            <a:ext cx="4680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빅데이터는 기존의 응용 프로그램으로는 </a:t>
            </a: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효과적으로 처리할 수 없는 </a:t>
            </a: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엄청난 양의 데이터</a:t>
            </a:r>
          </a:p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1CEB9D-F2A7-4F6F-8F5A-8A8D5F9C814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965904" y="3162944"/>
            <a:ext cx="4149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정형 혹은 비정형의 방대한 양의 데이터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를 </a:t>
            </a: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설명하는데 사용되는 전문 용어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B770FA-B650-42D6-9838-CFA3A0B54682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3203848" y="4778625"/>
            <a:ext cx="52845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빅데이터는 매일 크고 작은 조직들을 데이터의 </a:t>
            </a: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홍수에 빠트리지만 잘 활용한다면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</a:p>
          <a:p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보다 나은 결정과 기업의 전략적 행동을 </a:t>
            </a:r>
            <a:endParaRPr lang="en-US" altLang="ko-KR" dirty="0">
              <a:solidFill>
                <a:schemeClr val="tx2">
                  <a:lumMod val="60000"/>
                  <a:lumOff val="40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이끌어내는 인사이트를 분석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하는데 사용될 수 있습니다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</a:p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3D7664-B93D-4D8D-9D5B-C7093F15807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9592" y="1827476"/>
            <a:ext cx="2490248" cy="2690257"/>
          </a:xfrm>
          <a:prstGeom prst="rect">
            <a:avLst/>
          </a:prstGeom>
        </p:spPr>
      </p:pic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72B20165-CC32-4ED8-A6BB-654FF280A357}"/>
              </a:ext>
            </a:extLst>
          </p:cNvPr>
          <p:cNvSpPr/>
          <p:nvPr/>
        </p:nvSpPr>
        <p:spPr>
          <a:xfrm>
            <a:off x="4644008" y="4085685"/>
            <a:ext cx="684076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78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6" name="think-cell Slide" r:id="rId9" imgW="493" imgH="493" progId="TCLayout.ActiveDocument.1">
                  <p:embed/>
                </p:oleObj>
              </mc:Choice>
              <mc:Fallback>
                <p:oleObj name="think-cell Slide" r:id="rId9" imgW="493" imgH="493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모서리가 둥근 직사각형 4"/>
          <p:cNvSpPr/>
          <p:nvPr>
            <p:custDataLst>
              <p:tags r:id="rId3"/>
            </p:custDataLst>
          </p:nvPr>
        </p:nvSpPr>
        <p:spPr>
          <a:xfrm>
            <a:off x="323528" y="1263374"/>
            <a:ext cx="8496944" cy="522341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47BE3B-9297-4344-A35B-A8B57FF89F8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79512" y="456804"/>
            <a:ext cx="6655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라운드 ExtraBold" pitchFamily="50" charset="-127"/>
                <a:ea typeface="나눔스퀘어라운드 ExtraBold" pitchFamily="50" charset="-127"/>
              </a:rPr>
              <a:t>1. </a:t>
            </a:r>
            <a:r>
              <a:rPr lang="ko-KR" altLang="en-US" sz="2800" dirty="0">
                <a:latin typeface="나눔스퀘어라운드 ExtraBold" pitchFamily="50" charset="-127"/>
                <a:ea typeface="나눔스퀘어라운드 ExtraBold" pitchFamily="50" charset="-127"/>
              </a:rPr>
              <a:t>데이터과학 </a:t>
            </a:r>
            <a:r>
              <a:rPr lang="en-US" altLang="ko-KR" sz="2800" dirty="0">
                <a:latin typeface="나눔스퀘어라운드 ExtraBold" pitchFamily="50" charset="-127"/>
                <a:ea typeface="나눔스퀘어라운드 ExtraBold" pitchFamily="50" charset="-127"/>
              </a:rPr>
              <a:t>vs </a:t>
            </a:r>
            <a:r>
              <a:rPr lang="ko-KR" altLang="en-US" sz="3600" dirty="0">
                <a:solidFill>
                  <a:srgbClr val="0070C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빅데이터</a:t>
            </a:r>
            <a:r>
              <a:rPr lang="ko-KR" altLang="en-US" sz="2800" dirty="0">
                <a:solidFill>
                  <a:srgbClr val="0070C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r>
              <a:rPr lang="en-US" altLang="ko-KR" sz="2800" dirty="0">
                <a:latin typeface="나눔스퀘어라운드 ExtraBold" pitchFamily="50" charset="-127"/>
                <a:ea typeface="나눔스퀘어라운드 ExtraBold" pitchFamily="50" charset="-127"/>
              </a:rPr>
              <a:t>vs </a:t>
            </a:r>
            <a:r>
              <a:rPr lang="ko-KR" altLang="en-US" sz="2800" dirty="0">
                <a:latin typeface="나눔스퀘어라운드 ExtraBold" pitchFamily="50" charset="-127"/>
                <a:ea typeface="나눔스퀘어라운드 ExtraBold" pitchFamily="50" charset="-127"/>
              </a:rPr>
              <a:t>데이터분석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B770FA-B650-42D6-9838-CFA3A0B5468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32799" y="4828202"/>
            <a:ext cx="7678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 “</a:t>
            </a:r>
            <a:r>
              <a:rPr lang="ko-KR" altLang="en-US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빅데이터란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인사이트와 의사결정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자동화 과정을 강화할 수 있는 정보처리과정의 혁신적인 형태이며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높은 비용 효율을 요구하고 방대하며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빠르고 다양한 형태의 정보 자산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(assets)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이다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.” </a:t>
            </a:r>
          </a:p>
          <a:p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4E2B17-1A12-4413-9AF0-3222FFA2E88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493" b="2630"/>
          <a:stretch/>
        </p:blipFill>
        <p:spPr>
          <a:xfrm>
            <a:off x="1214079" y="1356650"/>
            <a:ext cx="6494012" cy="33782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925904-E577-4438-BDA4-F8F6A95F2D1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14289" y="5887093"/>
            <a:ext cx="799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즉 </a:t>
            </a: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빅데이터 분석가는 기업의 의사결정을 도와주는 혁신적인 인사이트를 발견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합니다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</a:p>
          <a:p>
            <a:r>
              <a:rPr lang="ko-KR" alt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01762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0" name="think-cell Slide" r:id="rId9" imgW="493" imgH="493" progId="TCLayout.ActiveDocument.1">
                  <p:embed/>
                </p:oleObj>
              </mc:Choice>
              <mc:Fallback>
                <p:oleObj name="think-cell Slide" r:id="rId9" imgW="493" imgH="493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모서리가 둥근 직사각형 4"/>
          <p:cNvSpPr/>
          <p:nvPr>
            <p:custDataLst>
              <p:tags r:id="rId3"/>
            </p:custDataLst>
          </p:nvPr>
        </p:nvSpPr>
        <p:spPr>
          <a:xfrm>
            <a:off x="323528" y="1263374"/>
            <a:ext cx="8496944" cy="522341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47BE3B-9297-4344-A35B-A8B57FF89F8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79512" y="456804"/>
            <a:ext cx="6748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라운드 ExtraBold" pitchFamily="50" charset="-127"/>
                <a:ea typeface="나눔스퀘어라운드 ExtraBold" pitchFamily="50" charset="-127"/>
              </a:rPr>
              <a:t>1. </a:t>
            </a:r>
            <a:r>
              <a:rPr lang="ko-KR" altLang="en-US" sz="2800" dirty="0">
                <a:latin typeface="나눔스퀘어라운드 ExtraBold" pitchFamily="50" charset="-127"/>
                <a:ea typeface="나눔스퀘어라운드 ExtraBold" pitchFamily="50" charset="-127"/>
              </a:rPr>
              <a:t>데이터과학 </a:t>
            </a:r>
            <a:r>
              <a:rPr lang="en-US" altLang="ko-KR" sz="2800" dirty="0">
                <a:latin typeface="나눔스퀘어라운드 ExtraBold" pitchFamily="50" charset="-127"/>
                <a:ea typeface="나눔스퀘어라운드 ExtraBold" pitchFamily="50" charset="-127"/>
              </a:rPr>
              <a:t>vs </a:t>
            </a:r>
            <a:r>
              <a:rPr lang="ko-KR" altLang="en-US" sz="2800" dirty="0">
                <a:latin typeface="나눔스퀘어라운드 ExtraBold" pitchFamily="50" charset="-127"/>
                <a:ea typeface="나눔스퀘어라운드 ExtraBold" pitchFamily="50" charset="-127"/>
              </a:rPr>
              <a:t>빅데이터</a:t>
            </a:r>
            <a:r>
              <a:rPr lang="ko-KR" altLang="en-US" sz="2800" dirty="0">
                <a:solidFill>
                  <a:srgbClr val="0070C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r>
              <a:rPr lang="en-US" altLang="ko-KR" sz="2800" dirty="0">
                <a:latin typeface="나눔스퀘어라운드 ExtraBold" pitchFamily="50" charset="-127"/>
                <a:ea typeface="나눔스퀘어라운드 ExtraBold" pitchFamily="50" charset="-127"/>
              </a:rPr>
              <a:t>vs </a:t>
            </a:r>
            <a:r>
              <a:rPr lang="ko-KR" altLang="en-US" sz="3600" dirty="0">
                <a:solidFill>
                  <a:srgbClr val="0070C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데이터분석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B770FA-B650-42D6-9838-CFA3A0B5468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92660" y="3282616"/>
            <a:ext cx="33351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 데이터 분석은 </a:t>
            </a:r>
            <a:r>
              <a:rPr lang="ko-KR" altLang="en-US" dirty="0">
                <a:solidFill>
                  <a:srgbClr val="00B0F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인사이트를 </a:t>
            </a:r>
            <a:endParaRPr lang="en-US" altLang="ko-KR" dirty="0">
              <a:solidFill>
                <a:srgbClr val="00B0F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ko-KR" altLang="en-US" dirty="0">
                <a:solidFill>
                  <a:srgbClr val="00B0F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도출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하기 위해서 </a:t>
            </a:r>
            <a:r>
              <a:rPr lang="ko-KR" altLang="en-US" dirty="0">
                <a:solidFill>
                  <a:srgbClr val="00B0F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알고리즘과 </a:t>
            </a:r>
            <a:endParaRPr lang="en-US" altLang="ko-KR" dirty="0">
              <a:solidFill>
                <a:srgbClr val="00B0F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ko-KR" altLang="en-US" dirty="0">
                <a:solidFill>
                  <a:srgbClr val="00B0F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수학적 처리과정을 적용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하여 </a:t>
            </a: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해당 정보에 대한 </a:t>
            </a:r>
            <a:r>
              <a:rPr lang="ko-KR" altLang="en-US" dirty="0">
                <a:solidFill>
                  <a:srgbClr val="00B0F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결론을 </a:t>
            </a:r>
            <a:endParaRPr lang="en-US" altLang="ko-KR" dirty="0">
              <a:solidFill>
                <a:srgbClr val="00B0F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ko-KR" altLang="en-US" dirty="0">
                <a:solidFill>
                  <a:srgbClr val="00B0F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도출하고 패턴을 찾기 위한 </a:t>
            </a:r>
            <a:endParaRPr lang="en-US" altLang="ko-KR" dirty="0">
              <a:solidFill>
                <a:srgbClr val="00B0F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목적으로 </a:t>
            </a:r>
            <a:r>
              <a:rPr lang="ko-KR" altLang="en-US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로데이터를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다루는 과학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925904-E577-4438-BDA4-F8F6A95F2D1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987824" y="5300946"/>
            <a:ext cx="5256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데이터 분석은 조직이 기존 이론이나 모델을 </a:t>
            </a: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검증하고 반증할 뿐만 아니라 더 나은 의사 결정을 내릴 수 있도록 여러 산업 분야에서 사용되고 있습니다</a:t>
            </a:r>
            <a:r>
              <a:rPr lang="ko-KR" altLang="en-US" dirty="0"/>
              <a:t>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F19950-D55A-4FD2-8A99-04A46C24A42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-1" r="5264" b="683"/>
          <a:stretch/>
        </p:blipFill>
        <p:spPr>
          <a:xfrm>
            <a:off x="3347864" y="1772816"/>
            <a:ext cx="2592288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70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5" name="think-cell Slide" r:id="rId9" imgW="493" imgH="493" progId="TCLayout.ActiveDocument.1">
                  <p:embed/>
                </p:oleObj>
              </mc:Choice>
              <mc:Fallback>
                <p:oleObj name="think-cell Slide" r:id="rId9" imgW="493" imgH="493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모서리가 둥근 직사각형 4"/>
          <p:cNvSpPr/>
          <p:nvPr>
            <p:custDataLst>
              <p:tags r:id="rId3"/>
            </p:custDataLst>
          </p:nvPr>
        </p:nvSpPr>
        <p:spPr>
          <a:xfrm>
            <a:off x="323528" y="1263374"/>
            <a:ext cx="8496944" cy="522341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47BE3B-9297-4344-A35B-A8B57FF89F8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79512" y="456804"/>
            <a:ext cx="6385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라운드 ExtraBold" pitchFamily="50" charset="-127"/>
                <a:ea typeface="나눔스퀘어라운드 ExtraBold" pitchFamily="50" charset="-127"/>
              </a:rPr>
              <a:t>2. </a:t>
            </a:r>
            <a:r>
              <a:rPr lang="ko-KR" altLang="en-US" sz="2800" dirty="0">
                <a:latin typeface="나눔스퀘어라운드 ExtraBold" pitchFamily="50" charset="-127"/>
                <a:ea typeface="나눔스퀘어라운드 ExtraBold" pitchFamily="50" charset="-127"/>
              </a:rPr>
              <a:t>그래서 빅데이터가 어떻게 활용되는 데</a:t>
            </a:r>
            <a:r>
              <a:rPr lang="en-US" altLang="ko-KR" sz="2800" dirty="0">
                <a:latin typeface="나눔스퀘어라운드 ExtraBold" pitchFamily="50" charset="-127"/>
                <a:ea typeface="나눔스퀘어라운드 ExtraBold" pitchFamily="50" charset="-127"/>
              </a:rPr>
              <a:t>?</a:t>
            </a:r>
            <a:endParaRPr lang="ko-KR" altLang="en-US" sz="3600" dirty="0">
              <a:solidFill>
                <a:srgbClr val="0070C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925904-E577-4438-BDA4-F8F6A95F2D1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07203" y="1556792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여러 분야에서 활용되다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!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D729E3-50F6-44A0-86C5-592EB745CC71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75556" y="2132856"/>
            <a:ext cx="79928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1. </a:t>
            </a:r>
            <a:r>
              <a:rPr lang="ko-KR" altLang="en-US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금융 서비스를 위한 빅데이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터</a:t>
            </a: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ex)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고객 분석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규정 준수 분석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사기 분석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운영 분석</a:t>
            </a: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2.</a:t>
            </a:r>
            <a:r>
              <a:rPr lang="en-US" altLang="ko-KR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통신 속 빅데이터 </a:t>
            </a:r>
            <a:endParaRPr lang="en-US" altLang="ko-KR" dirty="0">
              <a:solidFill>
                <a:srgbClr val="0070C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: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신규 가입자 확보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고객 유치 및 현재 가입자 기반 확대는 통신 서비스 제공 </a:t>
            </a: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업체에게 최우선 순위입니다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이러한 과제의 해결책은 매일 생성되는 고객 생성    </a:t>
            </a: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데이터 및 기계 생성 데이터의 대량을 결합하고 분석하는 능력에 있습니다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3. </a:t>
            </a:r>
            <a:r>
              <a:rPr lang="ko-KR" altLang="en-US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소매업을 위한 빅데이터</a:t>
            </a:r>
            <a:endParaRPr lang="en-US" altLang="ko-KR" dirty="0">
              <a:solidFill>
                <a:srgbClr val="0070C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: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재래식 소매 </a:t>
            </a:r>
            <a:r>
              <a:rPr lang="ko-KR" altLang="en-US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거래든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온라인 </a:t>
            </a:r>
            <a:r>
              <a:rPr lang="ko-KR" altLang="en-US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거래든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매출을 유지하고 경쟁력 확보를 위한 해답은  </a:t>
            </a: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더 나은 서비스가 가능하도록 소비자를 이해하는 것입니다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이를 위해서는 </a:t>
            </a: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웹 로그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고객 거래 데이터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소셜 미디어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매장 브랜드의 신용 카드 데이터 및 </a:t>
            </a: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로열티 프로그램 데이터를 포함하여 회사가 매일 처리하는 각종의 이질적인 </a:t>
            </a: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데이터 소스를 분석 할 수 있어야 합니다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</a:p>
          <a:p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&amp; </a:t>
            </a:r>
            <a:r>
              <a:rPr lang="ko-KR" altLang="en-US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헬스케어</a:t>
            </a:r>
            <a:r>
              <a:rPr lang="en-US" altLang="ko-KR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여행</a:t>
            </a:r>
            <a:r>
              <a:rPr lang="en-US" altLang="ko-KR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게임 </a:t>
            </a:r>
            <a:r>
              <a:rPr lang="en-US" altLang="ko-KR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에너지 관리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등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4005514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8" name="think-cell Slide" r:id="rId8" imgW="493" imgH="493" progId="TCLayout.ActiveDocument.1">
                  <p:embed/>
                </p:oleObj>
              </mc:Choice>
              <mc:Fallback>
                <p:oleObj name="think-cell Slide" r:id="rId8" imgW="493" imgH="493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모서리가 둥근 직사각형 4"/>
          <p:cNvSpPr/>
          <p:nvPr>
            <p:custDataLst>
              <p:tags r:id="rId3"/>
            </p:custDataLst>
          </p:nvPr>
        </p:nvSpPr>
        <p:spPr>
          <a:xfrm>
            <a:off x="323528" y="1263374"/>
            <a:ext cx="8496944" cy="522341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47BE3B-9297-4344-A35B-A8B57FF89F8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79512" y="456804"/>
            <a:ext cx="6385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라운드 ExtraBold" pitchFamily="50" charset="-127"/>
                <a:ea typeface="나눔스퀘어라운드 ExtraBold" pitchFamily="50" charset="-127"/>
              </a:rPr>
              <a:t>2. </a:t>
            </a:r>
            <a:r>
              <a:rPr lang="ko-KR" altLang="en-US" sz="2800" dirty="0">
                <a:latin typeface="나눔스퀘어라운드 ExtraBold" pitchFamily="50" charset="-127"/>
                <a:ea typeface="나눔스퀘어라운드 ExtraBold" pitchFamily="50" charset="-127"/>
              </a:rPr>
              <a:t>그래서 빅데이터가 어떻게 활용되는 데</a:t>
            </a:r>
            <a:r>
              <a:rPr lang="en-US" altLang="ko-KR" sz="2800" dirty="0">
                <a:latin typeface="나눔스퀘어라운드 ExtraBold" pitchFamily="50" charset="-127"/>
                <a:ea typeface="나눔스퀘어라운드 ExtraBold" pitchFamily="50" charset="-127"/>
              </a:rPr>
              <a:t>?</a:t>
            </a:r>
            <a:endParaRPr lang="ko-KR" altLang="en-US" sz="3600" dirty="0">
              <a:solidFill>
                <a:srgbClr val="0070C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A363C-D6E1-4F03-B314-CD03A7F35E7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11560" y="1988840"/>
            <a:ext cx="799288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헬스케어</a:t>
            </a:r>
            <a:endParaRPr lang="en-US" altLang="ko-KR" sz="2000" dirty="0">
              <a:solidFill>
                <a:srgbClr val="0070C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 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비용의 압박을 받는 의료 산업의 주요 과제는 치료의 질 향상에 유의는 동시에 효율적으로 환자를 치료하는 것입니다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장비 및 기계 데이터는 병원에서 사용되는 환자 흐름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치료 및 장비를 추적하고 최적화하는 데 점점 더 많이 사용되고 있습니다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이를 통해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1%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의 효율 증가가 있을 것으로 추정되며 이는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630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억 달러 이상으로 추정됩니다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</a:p>
          <a:p>
            <a:r>
              <a:rPr lang="ko-KR" altLang="en-US" sz="2000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여행</a:t>
            </a:r>
            <a:endParaRPr lang="en-US" altLang="ko-KR" sz="2000" dirty="0">
              <a:solidFill>
                <a:srgbClr val="0070C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ko-KR" altLang="en-US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</a:t>
            </a:r>
            <a:r>
              <a:rPr lang="ko-KR" altLang="en-US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 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데이터 분석은 모바일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웹 로그 및 소셜 미디어 데이터 분석을 통해 소비자의 구매 경험을 최적화 할 수 있으며 고객의 니즈와 선호도 대한 데이터를 분석하여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각광받는 여행지에 대한 통찰력도 얻을 수 있습니다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또한 현재의 판매를 후속의 </a:t>
            </a:r>
            <a:r>
              <a:rPr lang="ko-KR" altLang="en-US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브라우징으로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연결시킴으로써 더 많은 상품을 판매할 수 있습니다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여기서 후속 </a:t>
            </a:r>
            <a:r>
              <a:rPr lang="ko-KR" altLang="en-US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브라우징은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사용자 맞춤 패키지와 제공을 통해 검색에서 구매로의 전환을 증가시키는 과정을 뜻합니다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소셜 미디어 데이터를 기반으로 한 데이터 분석에 의해 소비자 맞춤 여행 추천 서비스도 제공할 수 있습니다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704386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1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NXQLdYuZkKh6jkwBFPJnw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uA1cFzPfkCF0jzLjbGErQ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3_PDimer0yuByChsV3psw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uA1cFzPfkCF0jzLjbGErQ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3_PDimer0yuByChsV3psw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uA1cFzPfkCF0jzLjbGErQ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3_PDimer0yuByChsV3psw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uA1cFzPfkCF0jzLjbGEr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3_PDimer0yuByChsV3psw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uA1cFzPfkCF0jzLjbGErQ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3_PDimer0yuByChsV3psw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uA1cFzPfkCF0jzLjbGErQ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uA1cFzPfkCF0jzLjbGErQ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NXQLdYuZkKh6jkwBFPJnw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3_PDimer0yuByChsV3ps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3_PDimer0yuByChsV3psw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uA1cFzPfkCF0jzLjbGErQ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3_PDimer0yuByChsV3psw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uA1cFzPfkCF0jzLjbGErQ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3_PDimer0yuByChsV3psw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uA1cFzPfkCF0jzLjbGErQ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3_PDimer0yuByChsV3psw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uA1cFzPfkCF0jzLjbGEr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uA1cFzPfkCF0jzLjbGErQ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3_PDimer0yuByChsV3psw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uA1cFzPfkCF0jzLjbGErQ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3_PDimer0yuByChsV3psw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uA1cFzPfkCF0jzLjbGErQ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3_PDimer0yuByChsV3psw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uA1cFzPfkCF0jzLjbGErQ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LRhZeELbEq70qksQ6hNrA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3_PDimer0yuByChsV3psw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uA1cFzPfkCF0jzLjbGErQ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3_PDimer0yuByChsV3psw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uA1cFzPfkCF0jzLjbGErQ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3_PDimer0yuByChsV3psw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uA1cFzPfkCF0jzLjbGErQ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3_PDimer0yuByChsV3ps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uA1cFzPfkCF0jzLjbGErQ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o5vY5wrBU.YQIT4o8IC9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3_PDimer0yuByChsV3ps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uA1cFzPfkCF0jzLjbGEr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LRhZeELbEq70qksQ6hNr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LRhZeELbEq70qksQ6hNr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LRhZeELbEq70qksQ6hNrA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LRhZeELbEq70qksQ6hNr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LRhZeELbEq70qksQ6hNr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3_PDimer0yuByChsV3psw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uA1cFzPfkCF0jzLjbGEr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LRhZeELbEq70qksQ6hNr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LRhZeELbEq70qksQ6hNr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LRhZeELbEq70qksQ6hNrA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z23_W2WbkWxU.By9mhyZ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3_PDimer0yuByChsV3ps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uA1cFzPfkCF0jzLjbGErQ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LRhZeELbEq70qksQ6hNr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LRhZeELbEq70qksQ6hNrA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3_PDimer0yuByChsV3ps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uA1cFzPfkCF0jzLjbGErQ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LRhZeELbEq70qksQ6hNr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LRhZeELbEq70qksQ6hNrA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NXQLdYuZkKh6jkwBFPJnw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3_PDimer0yuByChsV3psw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uA1cFzPfkCF0jzLjbGErQ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LRhZeELbEq70qksQ6hNrA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LRhZeELbEq70qksQ6hNrA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3_PDimer0yuByChsV3psw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uA1cFzPfkCF0jzLjbGErQ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LRhZeELbEq70qksQ6hNrA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3_PDimer0yuByChsV3ps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LRhZeELbEq70qksQ6hNrA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uA1cFzPfkCF0jzLjbGErQ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LRhZeELbEq70qksQ6hNrA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3_PDimer0yuByChsV3psw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uA1cFzPfkCF0jzLjbGErQ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LRhZeELbEq70qksQ6hNrA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3_PDimer0yuByChsV3psw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uA1cFzPfkCF0jzLjbGErQ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LRhZeELbEq70qksQ6hNr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LRhZeELbEq70qksQ6hNrA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3_PDimer0yuByChsV3psw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uA1cFzPfkCF0jzLjbGErQ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LRhZeELbEq70qksQ6hNrA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3_PDimer0yuByChsV3psw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uA1cFzPfkCF0jzLjbGErQ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LRhZeELbEq70qksQ6hNrA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LRhZeELbEq70qksQ6hNrA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LRhZeELbEq70qksQ6hNr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LRhZeELbEq70qksQ6hNrA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3_PDimer0yuByChsV3psw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uA1cFzPfkCF0jzLjbGErQ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LRhZeELbEq70qksQ6hNrA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LRhZeELbEq70qksQ6hNrA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z23_W2WbkWxU.By9mhyZQ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NXQLdYuZkKh6jkwBFPJnw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3_PDimer0yuByChsV3ps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uA1cFzPfkCF0jzLjbGErQ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LRhZeELbEq70qksQ6hNrA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3_PDimer0yuByChsV3psw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uA1cFzPfkCF0jzLjbGErQ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LRhZeELbEq70qksQ6hNrA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3_PDimer0yuByChsV3psw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uA1cFzPfkCF0jzLjbGErQ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z23_W2WbkWxU.By9mhyZQ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3_PDimer0yuByChsV3psw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uA1cFzPfkCF0jzLjbGErQ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3_PDimer0yuByChsV3psw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uA1cFzPfkCF0jzLjbGErQ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3_PDimer0yuByChsV3psw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uA1cFzPfkCF0jzLjbGErQ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3_PDimer0yuByChsV3psw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1365</Words>
  <Application>Microsoft Office PowerPoint</Application>
  <PresentationFormat>화면 슬라이드 쇼(4:3)</PresentationFormat>
  <Paragraphs>301</Paragraphs>
  <Slides>41</Slides>
  <Notes>36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1" baseType="lpstr">
      <vt:lpstr>08서울남산체 B</vt:lpstr>
      <vt:lpstr>08서울남산체 EB</vt:lpstr>
      <vt:lpstr>12롯데마트행복Medium</vt:lpstr>
      <vt:lpstr>210 맨발의청춘 L</vt:lpstr>
      <vt:lpstr>나눔스퀘어라운드 ExtraBold</vt:lpstr>
      <vt:lpstr>맑은 고딕</vt:lpstr>
      <vt:lpstr>Arial</vt:lpstr>
      <vt:lpstr>Broadway</vt:lpstr>
      <vt:lpstr>Office 테마</vt:lpstr>
      <vt:lpstr>think-cell Slide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/>
  <cp:revision>39</cp:revision>
  <dcterms:created xsi:type="dcterms:W3CDTF">2019-03-19T07:58:16Z</dcterms:created>
  <dcterms:modified xsi:type="dcterms:W3CDTF">2019-08-01T04:57:57Z</dcterms:modified>
</cp:coreProperties>
</file>